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68" r:id="rId1"/>
  </p:sldMasterIdLst>
  <p:notesMasterIdLst>
    <p:notesMasterId r:id="rId59"/>
  </p:notesMasterIdLst>
  <p:sldIdLst>
    <p:sldId id="314" r:id="rId2"/>
    <p:sldId id="315" r:id="rId3"/>
    <p:sldId id="316" r:id="rId4"/>
    <p:sldId id="317" r:id="rId5"/>
    <p:sldId id="318" r:id="rId6"/>
    <p:sldId id="319" r:id="rId7"/>
    <p:sldId id="320" r:id="rId8"/>
    <p:sldId id="321" r:id="rId9"/>
    <p:sldId id="322" r:id="rId10"/>
    <p:sldId id="323" r:id="rId11"/>
    <p:sldId id="324" r:id="rId12"/>
    <p:sldId id="325" r:id="rId13"/>
    <p:sldId id="326" r:id="rId14"/>
    <p:sldId id="327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339" r:id="rId27"/>
    <p:sldId id="340" r:id="rId28"/>
    <p:sldId id="341" r:id="rId29"/>
    <p:sldId id="342" r:id="rId30"/>
    <p:sldId id="343" r:id="rId31"/>
    <p:sldId id="344" r:id="rId32"/>
    <p:sldId id="345" r:id="rId33"/>
    <p:sldId id="346" r:id="rId34"/>
    <p:sldId id="347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64" r:id="rId52"/>
    <p:sldId id="365" r:id="rId53"/>
    <p:sldId id="366" r:id="rId54"/>
    <p:sldId id="367" r:id="rId55"/>
    <p:sldId id="368" r:id="rId56"/>
    <p:sldId id="369" r:id="rId57"/>
    <p:sldId id="370" r:id="rId58"/>
  </p:sldIdLst>
  <p:sldSz cx="9906000" cy="6858000" type="A4"/>
  <p:notesSz cx="6807200" cy="99393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>
          <p15:clr>
            <a:srgbClr val="A4A3A4"/>
          </p15:clr>
        </p15:guide>
        <p15:guide id="2" orient="horz" pos="3552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336699"/>
    <a:srgbClr val="66CCFF"/>
    <a:srgbClr val="22340E"/>
    <a:srgbClr val="586D2D"/>
    <a:srgbClr val="FFAFAF"/>
    <a:srgbClr val="66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25" autoAdjust="0"/>
  </p:normalViewPr>
  <p:slideViewPr>
    <p:cSldViewPr>
      <p:cViewPr varScale="1">
        <p:scale>
          <a:sx n="72" d="100"/>
          <a:sy n="72" d="100"/>
        </p:scale>
        <p:origin x="138" y="66"/>
      </p:cViewPr>
      <p:guideLst>
        <p:guide orient="horz" pos="3264"/>
        <p:guide orient="horz" pos="3552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6" d="100"/>
          <a:sy n="126" d="100"/>
        </p:scale>
        <p:origin x="-3060" y="-96"/>
      </p:cViewPr>
      <p:guideLst>
        <p:guide orient="horz" pos="3130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75" y="746125"/>
            <a:ext cx="538003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5125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EDF3AE0-73CB-4822-8F3C-218737565B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8212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93282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8964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17106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83950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9729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538974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9057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93248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74190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88462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844624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714054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73203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908015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047763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54545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0727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920140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48175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26152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73992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13100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6311901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55931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91927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71559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644360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385508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643476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699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849837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831923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92045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15590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80002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535407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513571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970114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89681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01586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783659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35923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671310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7232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375646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48974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566066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658906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342355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707080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26752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795327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9640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8381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39340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016656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9146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362200"/>
            <a:ext cx="8686800" cy="990600"/>
          </a:xfrm>
        </p:spPr>
        <p:txBody>
          <a:bodyPr vert="horz" lIns="91440" tIns="45720" rIns="91440" bIns="45720" rtlCol="0" anchor="t">
            <a:normAutofit fontScale="97500"/>
          </a:bodyPr>
          <a:lstStyle>
            <a:lvl1pPr>
              <a:defRPr kumimoji="0" lang="ko-KR" altLang="en-US" sz="4400" b="1" i="0" u="none" strike="noStrike" cap="none" spc="0" normalizeH="0" baseline="0" dirty="0">
                <a:ln w="1841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62000" y="4114800"/>
            <a:ext cx="3886200" cy="3693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ko-KR" altLang="en-US" sz="1800" b="1" smtClean="0">
                <a:latin typeface="+mj-ea"/>
                <a:ea typeface="+mj-ea"/>
              </a:defRPr>
            </a:lvl1pPr>
            <a:lvl2pPr>
              <a:defRPr lang="ko-KR" altLang="en-US" smtClean="0">
                <a:latin typeface="Arial" charset="0"/>
                <a:ea typeface="굴림" pitchFamily="50" charset="-127"/>
              </a:defRPr>
            </a:lvl2pPr>
            <a:lvl3pPr>
              <a:defRPr lang="ko-KR" altLang="en-US" smtClean="0">
                <a:latin typeface="Arial" charset="0"/>
                <a:ea typeface="굴림" pitchFamily="50" charset="-127"/>
              </a:defRPr>
            </a:lvl3pPr>
            <a:lvl4pPr>
              <a:defRPr lang="ko-KR" altLang="en-US" smtClean="0">
                <a:latin typeface="Arial" charset="0"/>
                <a:ea typeface="굴림" pitchFamily="50" charset="-127"/>
              </a:defRPr>
            </a:lvl4pPr>
            <a:lvl5pPr>
              <a:defRPr lang="ko-KR" altLang="en-US">
                <a:latin typeface="Arial" charset="0"/>
                <a:ea typeface="굴림" pitchFamily="50" charset="-127"/>
              </a:defRPr>
            </a:lvl5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2700" y="0"/>
            <a:ext cx="9906000" cy="1728788"/>
          </a:xfrm>
          <a:prstGeom prst="rect">
            <a:avLst/>
          </a:prstGeom>
          <a:effectLst>
            <a:outerShdw blurRad="88900" dist="25400" dir="5400000" algn="t" rotWithShape="0">
              <a:schemeClr val="tx1">
                <a:alpha val="40000"/>
              </a:schemeClr>
            </a:outerShdw>
          </a:effectLst>
        </p:spPr>
      </p:pic>
      <p:graphicFrame>
        <p:nvGraphicFramePr>
          <p:cNvPr id="3" name="개체 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009827745"/>
              </p:ext>
            </p:extLst>
          </p:nvPr>
        </p:nvGraphicFramePr>
        <p:xfrm>
          <a:off x="7772400" y="4572000"/>
          <a:ext cx="15066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2" name="Image" r:id="rId4" imgW="5092063" imgH="6869841" progId="Photoshop.Image.13">
                  <p:embed/>
                </p:oleObj>
              </mc:Choice>
              <mc:Fallback>
                <p:oleObj name="Image" r:id="rId4" imgW="5092063" imgH="6869841" progId="Photoshop.Image.1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4572000"/>
                        <a:ext cx="1506600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6828140" y="1066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9th edition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29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5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5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5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288704" y="533400"/>
            <a:ext cx="7052400" cy="504056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Char char="§"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 학습목표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792" y="76200"/>
            <a:ext cx="699407" cy="94359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839200" y="828344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4488" y="1268760"/>
            <a:ext cx="9180512" cy="520824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ko-KR" altLang="en-US" sz="2400" b="1" dirty="0" smtClean="0">
                <a:effectLst/>
              </a:defRPr>
            </a:lvl1pPr>
          </a:lstStyle>
          <a:p>
            <a:pPr marL="0" lvl="0" indent="0">
              <a:buFont typeface="Wingdings" pitchFamily="2" charset="2"/>
              <a:buChar char="§"/>
            </a:pPr>
            <a:r>
              <a:rPr lang="ko-KR" altLang="en-US" dirty="0"/>
              <a:t> 목차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8839200" y="830680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  <a:effectLst/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  <a:effectLst/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  <a:effectLst/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  <a:effectLst/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  <a:effectLst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None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0712" y="332656"/>
            <a:ext cx="6126136" cy="304800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rgbClr val="C00000"/>
                </a:solidFill>
                <a:effectLst/>
                <a:latin typeface="Arial Black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직사각형 5"/>
          <p:cNvSpPr/>
          <p:nvPr userDrawn="1"/>
        </p:nvSpPr>
        <p:spPr>
          <a:xfrm>
            <a:off x="-3448" y="11081"/>
            <a:ext cx="9909448" cy="2704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716" y="281538"/>
            <a:ext cx="502770" cy="6783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056" y="1005808"/>
            <a:ext cx="792088" cy="19933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8100" y="1256795"/>
            <a:ext cx="98679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839200" y="996948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60712" y="274638"/>
            <a:ext cx="7049988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268760"/>
            <a:ext cx="89154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5482F-3EC1-4E1D-9CCE-1AC6A3808CAB}" type="datetimeFigureOut">
              <a:rPr lang="ko-KR" altLang="en-US" smtClean="0"/>
              <a:pPr/>
              <a:t>2023-12-26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55320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2BF0604-FE16-4B66-9629-C3E20BBBDAC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0" r:id="rId2"/>
    <p:sldLayoutId id="2147484071" r:id="rId3"/>
    <p:sldLayoutId id="214748407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racle.com/java/technologie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자바 응용 프로그램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en-US" altLang="ko-KR" dirty="0"/>
              <a:t>C </a:t>
            </a:r>
            <a:r>
              <a:rPr lang="ko-KR" altLang="en-US" dirty="0"/>
              <a:t>프로그램과 같이 일반적인 응용 프로그램을 의미</a:t>
            </a:r>
            <a:endParaRPr lang="en-US" altLang="ko-KR" dirty="0"/>
          </a:p>
          <a:p>
            <a:pPr>
              <a:lnSpc>
                <a:spcPct val="125000"/>
              </a:lnSpc>
            </a:pPr>
            <a:r>
              <a:rPr lang="ko-KR" altLang="en-US" dirty="0"/>
              <a:t>자바 애플릿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웹 검색기상에서 작동하는 프로그램</a:t>
            </a:r>
            <a:endParaRPr lang="en-US" altLang="ko-KR" dirty="0"/>
          </a:p>
          <a:p>
            <a:pPr>
              <a:lnSpc>
                <a:spcPct val="125000"/>
              </a:lnSpc>
            </a:pPr>
            <a:r>
              <a:rPr lang="ko-KR" altLang="en-US" dirty="0"/>
              <a:t>자바 </a:t>
            </a:r>
            <a:r>
              <a:rPr lang="ko-KR" altLang="en-US" dirty="0" err="1"/>
              <a:t>서블릿</a:t>
            </a:r>
            <a:r>
              <a:rPr lang="en-US" altLang="ko-KR" dirty="0"/>
              <a:t>(</a:t>
            </a:r>
            <a:r>
              <a:rPr lang="en-US" altLang="ko-KR" dirty="0" err="1"/>
              <a:t>Servlet</a:t>
            </a:r>
            <a:r>
              <a:rPr lang="en-US" altLang="ko-KR" dirty="0"/>
              <a:t>)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웹 환경에서 실행되는 자바 프로그램</a:t>
            </a:r>
            <a:endParaRPr lang="en-US" altLang="ko-KR" dirty="0"/>
          </a:p>
          <a:p>
            <a:pPr>
              <a:lnSpc>
                <a:spcPct val="125000"/>
              </a:lnSpc>
            </a:pPr>
            <a:r>
              <a:rPr lang="en-US" altLang="ko-KR" dirty="0"/>
              <a:t>JSP(Java Server Page)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 </a:t>
            </a:r>
            <a:r>
              <a:rPr lang="en-US" altLang="ko-KR" dirty="0"/>
              <a:t>HTML </a:t>
            </a:r>
            <a:r>
              <a:rPr lang="ko-KR" altLang="en-US" dirty="0"/>
              <a:t>속에 자바 코드를 삽입하여 사용하는 형태</a:t>
            </a:r>
            <a:endParaRPr lang="en-US" altLang="ko-KR" dirty="0"/>
          </a:p>
          <a:p>
            <a:pPr>
              <a:lnSpc>
                <a:spcPct val="125000"/>
              </a:lnSpc>
            </a:pPr>
            <a:r>
              <a:rPr lang="ko-KR" altLang="en-US" dirty="0"/>
              <a:t>자바 </a:t>
            </a:r>
            <a:r>
              <a:rPr lang="ko-KR" altLang="en-US" dirty="0" err="1"/>
              <a:t>빈스</a:t>
            </a:r>
            <a:r>
              <a:rPr lang="en-US" altLang="ko-KR" dirty="0"/>
              <a:t>(Beans)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자바로 작성한 프로그램들을 부품처럼 사용하여 프로그래밍하는 방법</a:t>
            </a:r>
            <a:endParaRPr lang="en-US" altLang="ko-KR" dirty="0"/>
          </a:p>
          <a:p>
            <a:pPr>
              <a:lnSpc>
                <a:spcPct val="125000"/>
              </a:lnSpc>
            </a:pPr>
            <a:r>
              <a:rPr lang="ko-KR" altLang="en-US" dirty="0" err="1"/>
              <a:t>안드로이드</a:t>
            </a:r>
            <a:r>
              <a:rPr lang="ko-KR" altLang="en-US" dirty="0"/>
              <a:t> 애플리케이션</a:t>
            </a:r>
            <a:endParaRPr lang="en-US" altLang="ko-KR" dirty="0"/>
          </a:p>
          <a:p>
            <a:pPr lvl="1"/>
            <a:r>
              <a:rPr lang="ko-KR" altLang="en-US" b="0" dirty="0" err="1"/>
              <a:t>스마트폰에서</a:t>
            </a:r>
            <a:r>
              <a:rPr lang="ko-KR" altLang="en-US" b="0" dirty="0"/>
              <a:t> 실행되는 대부분의 응용 프로그램</a:t>
            </a:r>
            <a:r>
              <a:rPr lang="en-US" altLang="ko-KR" b="0" dirty="0"/>
              <a:t>(</a:t>
            </a:r>
            <a:r>
              <a:rPr lang="ko-KR" altLang="en-US" b="0" dirty="0" err="1"/>
              <a:t>앱</a:t>
            </a:r>
            <a:r>
              <a:rPr lang="en-US" altLang="ko-KR" b="0" dirty="0"/>
              <a:t>)</a:t>
            </a:r>
            <a:r>
              <a:rPr lang="ko-KR" altLang="en-US" b="0" dirty="0"/>
              <a:t>은 자바로 개발</a:t>
            </a:r>
            <a:endParaRPr lang="en-US" altLang="ko-KR" b="0" dirty="0"/>
          </a:p>
          <a:p>
            <a:pPr lvl="1"/>
            <a:r>
              <a:rPr lang="ko-KR" altLang="en-US" b="0" dirty="0"/>
              <a:t>자바 </a:t>
            </a:r>
            <a:r>
              <a:rPr lang="ko-KR" altLang="en-US" b="0" dirty="0" err="1"/>
              <a:t>앱은</a:t>
            </a:r>
            <a:r>
              <a:rPr lang="ko-KR" altLang="en-US" b="0" dirty="0"/>
              <a:t> </a:t>
            </a:r>
            <a:r>
              <a:rPr lang="ko-KR" altLang="en-US" b="0" dirty="0" err="1"/>
              <a:t>스마트폰에</a:t>
            </a:r>
            <a:r>
              <a:rPr lang="ko-KR" altLang="en-US" b="0" dirty="0"/>
              <a:t> 최적화된 </a:t>
            </a:r>
            <a:r>
              <a:rPr lang="ko-KR" altLang="en-US" b="0" dirty="0" err="1"/>
              <a:t>달빅</a:t>
            </a:r>
            <a:r>
              <a:rPr lang="en-US" altLang="ko-KR" sz="1600" b="0" dirty="0" err="1"/>
              <a:t>Dalvik</a:t>
            </a:r>
            <a:r>
              <a:rPr lang="en-US" altLang="ko-KR" sz="1600" b="0" dirty="0"/>
              <a:t> </a:t>
            </a:r>
            <a:r>
              <a:rPr lang="ko-KR" altLang="en-US" b="0" dirty="0"/>
              <a:t>가상 </a:t>
            </a:r>
            <a:r>
              <a:rPr lang="ko-KR" altLang="en-US" b="0" dirty="0" err="1"/>
              <a:t>머신에서</a:t>
            </a:r>
            <a:r>
              <a:rPr lang="ko-KR" altLang="en-US" b="0" dirty="0"/>
              <a:t> 실행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 </a:t>
            </a:r>
            <a:r>
              <a:rPr lang="ko-KR" altLang="en-US" dirty="0"/>
              <a:t>자바 프로그램의 형태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0575731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ko-KR" dirty="0"/>
              <a:t>Step 1 : </a:t>
            </a:r>
            <a:r>
              <a:rPr lang="ko-KR" altLang="en-US" dirty="0" err="1"/>
              <a:t>이클립스</a:t>
            </a:r>
            <a:r>
              <a:rPr lang="ko-KR" altLang="en-US" dirty="0"/>
              <a:t> 홈페이지</a:t>
            </a:r>
            <a:r>
              <a:rPr lang="en-US" altLang="ko-KR" dirty="0"/>
              <a:t>(www.eclipse.org)</a:t>
            </a:r>
            <a:r>
              <a:rPr lang="ko-KR" altLang="en-US" dirty="0"/>
              <a:t>를 방문</a:t>
            </a:r>
            <a:endParaRPr lang="en-US" altLang="ko-KR" dirty="0"/>
          </a:p>
          <a:p>
            <a:r>
              <a:rPr lang="ko-KR" altLang="en-US" b="0" dirty="0"/>
              <a:t>다운로드 페이지에서 자신의 컴퓨터에 적합한</a:t>
            </a:r>
            <a:r>
              <a:rPr lang="en-US" altLang="ko-KR" b="0" dirty="0"/>
              <a:t>(32</a:t>
            </a:r>
            <a:r>
              <a:rPr lang="ko-KR" altLang="en-US" b="0" dirty="0"/>
              <a:t>비트 또는 </a:t>
            </a:r>
            <a:r>
              <a:rPr lang="en-US" altLang="ko-KR" b="0" dirty="0"/>
              <a:t>64</a:t>
            </a:r>
            <a:r>
              <a:rPr lang="ko-KR" altLang="en-US" b="0" dirty="0"/>
              <a:t>비트</a:t>
            </a:r>
            <a:r>
              <a:rPr lang="en-US" altLang="ko-KR" b="0" dirty="0"/>
              <a:t>) “Eclipse Standard</a:t>
            </a:r>
            <a:r>
              <a:rPr lang="ko-KR" altLang="en-US" b="0" dirty="0"/>
              <a:t>”를 선택하여 다운로드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자바 통합 환경 </a:t>
            </a:r>
            <a:r>
              <a:rPr lang="en-US" altLang="ko-KR" dirty="0"/>
              <a:t>:</a:t>
            </a:r>
            <a:r>
              <a:rPr lang="ko-KR" altLang="en-US" dirty="0" err="1"/>
              <a:t>이클립스의</a:t>
            </a:r>
            <a:r>
              <a:rPr lang="ko-KR" altLang="en-US" dirty="0"/>
              <a:t> 설치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692551"/>
            <a:ext cx="5744452" cy="4065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264416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ko-KR" dirty="0"/>
              <a:t>Step 2 : </a:t>
            </a:r>
            <a:r>
              <a:rPr lang="ko-KR" altLang="en-US" dirty="0" err="1"/>
              <a:t>이클립스를</a:t>
            </a:r>
            <a:r>
              <a:rPr lang="ko-KR" altLang="en-US" dirty="0"/>
              <a:t> 설치</a:t>
            </a:r>
            <a:r>
              <a:rPr lang="en-US" altLang="ko-KR" dirty="0"/>
              <a:t> (31p.)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다운받은 소프트웨어를 더블 클릭하여 적당한 위치에 압축을 풀면 설치가 완료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자바 통합 환경 </a:t>
            </a:r>
            <a:r>
              <a:rPr lang="en-US" altLang="ko-KR" dirty="0"/>
              <a:t>:</a:t>
            </a:r>
            <a:r>
              <a:rPr lang="ko-KR" altLang="en-US" dirty="0" err="1"/>
              <a:t>이클립스의</a:t>
            </a:r>
            <a:r>
              <a:rPr lang="ko-KR" altLang="en-US" dirty="0"/>
              <a:t> 설치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72" y="2133600"/>
            <a:ext cx="4162425" cy="417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3276600"/>
            <a:ext cx="5265037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556863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 err="1"/>
              <a:t>이클립스의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en-US" altLang="ko-KR" dirty="0"/>
              <a:t>eclipse </a:t>
            </a:r>
            <a:r>
              <a:rPr lang="ko-KR" altLang="en-US" dirty="0"/>
              <a:t>폴더에 있는 </a:t>
            </a:r>
            <a:r>
              <a:rPr lang="en-US" altLang="ko-KR" dirty="0"/>
              <a:t>eclipse.exe </a:t>
            </a:r>
            <a:r>
              <a:rPr lang="ko-KR" altLang="en-US" dirty="0"/>
              <a:t>파일을 실행 </a:t>
            </a:r>
            <a:r>
              <a:rPr lang="en-US" altLang="ko-KR" dirty="0"/>
              <a:t>: workspace</a:t>
            </a:r>
            <a:r>
              <a:rPr lang="ko-KR" altLang="en-US" dirty="0"/>
              <a:t>를 </a:t>
            </a:r>
            <a:r>
              <a:rPr lang="ko-KR" altLang="en-US" dirty="0" err="1"/>
              <a:t>문는</a:t>
            </a:r>
            <a:r>
              <a:rPr lang="ko-KR" altLang="en-US" dirty="0"/>
              <a:t> 화면이 나타난다</a:t>
            </a:r>
            <a:endParaRPr lang="en-US" altLang="ko-KR" dirty="0"/>
          </a:p>
          <a:p>
            <a:pPr lvl="2">
              <a:lnSpc>
                <a:spcPct val="125000"/>
              </a:lnSpc>
            </a:pPr>
            <a:r>
              <a:rPr lang="en-US" altLang="ko-KR" dirty="0" err="1"/>
              <a:t>worksapce</a:t>
            </a:r>
            <a:r>
              <a:rPr lang="en-US" altLang="ko-KR" dirty="0"/>
              <a:t> : </a:t>
            </a:r>
            <a:r>
              <a:rPr lang="ko-KR" altLang="en-US" dirty="0"/>
              <a:t>작성된</a:t>
            </a:r>
            <a:r>
              <a:rPr lang="en-US" altLang="ko-KR" dirty="0"/>
              <a:t> </a:t>
            </a:r>
            <a:r>
              <a:rPr lang="ko-KR" altLang="en-US" dirty="0"/>
              <a:t>프로그램이 저장될 공간</a:t>
            </a:r>
            <a:endParaRPr lang="en-US" altLang="ko-KR" dirty="0"/>
          </a:p>
          <a:p>
            <a:pPr lvl="2">
              <a:lnSpc>
                <a:spcPct val="125000"/>
              </a:lnSpc>
            </a:pPr>
            <a:endParaRPr lang="en-US" altLang="ko-KR" dirty="0"/>
          </a:p>
          <a:p>
            <a:pPr lvl="2">
              <a:lnSpc>
                <a:spcPct val="125000"/>
              </a:lnSpc>
            </a:pPr>
            <a:endParaRPr lang="en-US" altLang="ko-KR" dirty="0"/>
          </a:p>
          <a:p>
            <a:pPr lvl="2">
              <a:lnSpc>
                <a:spcPct val="125000"/>
              </a:lnSpc>
            </a:pPr>
            <a:endParaRPr lang="en-US" altLang="ko-KR" dirty="0"/>
          </a:p>
          <a:p>
            <a:pPr lvl="2">
              <a:lnSpc>
                <a:spcPct val="125000"/>
              </a:lnSpc>
            </a:pPr>
            <a:endParaRPr lang="en-US" altLang="ko-KR" dirty="0"/>
          </a:p>
          <a:p>
            <a:pPr lvl="2">
              <a:lnSpc>
                <a:spcPct val="125000"/>
              </a:lnSpc>
            </a:pPr>
            <a:endParaRPr lang="en-US" altLang="ko-KR" dirty="0"/>
          </a:p>
          <a:p>
            <a:pPr lvl="2">
              <a:lnSpc>
                <a:spcPct val="125000"/>
              </a:lnSpc>
            </a:pPr>
            <a:endParaRPr lang="en-US" altLang="ko-KR" dirty="0"/>
          </a:p>
          <a:p>
            <a:pPr lvl="2">
              <a:lnSpc>
                <a:spcPct val="125000"/>
              </a:lnSpc>
            </a:pPr>
            <a:endParaRPr lang="en-US" altLang="ko-KR" dirty="0"/>
          </a:p>
          <a:p>
            <a:pPr lvl="2">
              <a:lnSpc>
                <a:spcPct val="125000"/>
              </a:lnSpc>
            </a:pPr>
            <a:endParaRPr lang="en-US" altLang="ko-KR" dirty="0"/>
          </a:p>
          <a:p>
            <a:pPr lvl="2">
              <a:lnSpc>
                <a:spcPct val="125000"/>
              </a:lnSpc>
            </a:pPr>
            <a:endParaRPr lang="en-US" altLang="ko-KR" dirty="0"/>
          </a:p>
          <a:p>
            <a:pPr lvl="1">
              <a:lnSpc>
                <a:spcPct val="125000"/>
              </a:lnSpc>
            </a:pPr>
            <a:endParaRPr lang="en-US" altLang="ko-KR" dirty="0"/>
          </a:p>
          <a:p>
            <a:pPr lvl="1">
              <a:lnSpc>
                <a:spcPct val="125000"/>
              </a:lnSpc>
            </a:pP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공간을 지정하고 </a:t>
            </a:r>
            <a:r>
              <a:rPr lang="en-US" altLang="ko-KR" dirty="0"/>
              <a:t>“OK” </a:t>
            </a:r>
            <a:r>
              <a:rPr lang="ko-KR" altLang="en-US" dirty="0"/>
              <a:t>버튼을 선택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2-3 </a:t>
            </a:r>
            <a:r>
              <a:rPr lang="ko-KR" altLang="en-US" dirty="0" err="1"/>
              <a:t>이클립스의</a:t>
            </a:r>
            <a:r>
              <a:rPr lang="ko-KR" altLang="en-US" dirty="0"/>
              <a:t> 실행과 기본 구조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486237"/>
            <a:ext cx="5867400" cy="2806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36987719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 err="1"/>
              <a:t>이클립스의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en-US" altLang="ko-KR" dirty="0"/>
              <a:t>Welcome </a:t>
            </a:r>
            <a:r>
              <a:rPr lang="ko-KR" altLang="en-US" dirty="0"/>
              <a:t>화면이 나타남 </a:t>
            </a:r>
            <a:r>
              <a:rPr lang="en-US" altLang="ko-KR" dirty="0"/>
              <a:t>: </a:t>
            </a:r>
            <a:r>
              <a:rPr lang="ko-KR" altLang="en-US" dirty="0"/>
              <a:t>처음 한번만 나타나고 다음 실행부터 나타나지 않는다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2-3 </a:t>
            </a:r>
            <a:r>
              <a:rPr lang="ko-KR" altLang="en-US" dirty="0" err="1"/>
              <a:t>이클립스의</a:t>
            </a:r>
            <a:r>
              <a:rPr lang="ko-KR" altLang="en-US" dirty="0"/>
              <a:t> 실행과 기본 구조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2514600"/>
            <a:ext cx="4953000" cy="372772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4163345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 err="1"/>
              <a:t>이클립스의</a:t>
            </a:r>
            <a:r>
              <a:rPr lang="ko-KR" altLang="en-US" dirty="0"/>
              <a:t> 실행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en-US" altLang="ko-KR" dirty="0"/>
              <a:t>Welcome </a:t>
            </a:r>
            <a:r>
              <a:rPr lang="ko-KR" altLang="en-US" dirty="0"/>
              <a:t>화면을 닫으면 </a:t>
            </a:r>
            <a:r>
              <a:rPr lang="ko-KR" altLang="en-US" dirty="0" err="1"/>
              <a:t>이클립스</a:t>
            </a:r>
            <a:r>
              <a:rPr lang="ko-KR" altLang="en-US" dirty="0"/>
              <a:t> 초기화면이 나타남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2-3 </a:t>
            </a:r>
            <a:r>
              <a:rPr lang="ko-KR" altLang="en-US" dirty="0" err="1"/>
              <a:t>이클립스의</a:t>
            </a:r>
            <a:r>
              <a:rPr lang="ko-KR" altLang="en-US" dirty="0"/>
              <a:t> 실행과 기본 구조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362200"/>
            <a:ext cx="5910004" cy="3886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9721452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 err="1"/>
              <a:t>이클립스의</a:t>
            </a:r>
            <a:r>
              <a:rPr lang="ko-KR" altLang="en-US" dirty="0"/>
              <a:t> 기본 구조</a:t>
            </a:r>
            <a:r>
              <a:rPr lang="en-US" altLang="ko-KR" dirty="0"/>
              <a:t> </a:t>
            </a:r>
          </a:p>
          <a:p>
            <a:pPr lvl="1">
              <a:lnSpc>
                <a:spcPct val="125000"/>
              </a:lnSpc>
            </a:pP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2-3 </a:t>
            </a:r>
            <a:r>
              <a:rPr lang="ko-KR" altLang="en-US" dirty="0" err="1"/>
              <a:t>이클립스의</a:t>
            </a:r>
            <a:r>
              <a:rPr lang="ko-KR" altLang="en-US" dirty="0"/>
              <a:t> 실행과 기본 구조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05048" y="2057400"/>
            <a:ext cx="6781800" cy="4595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168445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</p:spPr>
        <p:txBody>
          <a:bodyPr>
            <a:noAutofit/>
          </a:bodyPr>
          <a:lstStyle/>
          <a:p>
            <a:r>
              <a:rPr lang="ko-KR" altLang="en-US" dirty="0"/>
              <a:t>메뉴 바</a:t>
            </a:r>
            <a:endParaRPr lang="en-US" altLang="ko-KR" dirty="0"/>
          </a:p>
          <a:p>
            <a:pPr lvl="1"/>
            <a:r>
              <a:rPr lang="ko-KR" altLang="en-US" dirty="0"/>
              <a:t>메뉴를 통하여 </a:t>
            </a:r>
            <a:r>
              <a:rPr lang="ko-KR" altLang="en-US" dirty="0" err="1"/>
              <a:t>이클립스의</a:t>
            </a:r>
            <a:r>
              <a:rPr lang="ko-KR" altLang="en-US" dirty="0"/>
              <a:t> 모든 기능들을 사용할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툴 바</a:t>
            </a:r>
            <a:endParaRPr lang="en-US" altLang="ko-KR" dirty="0"/>
          </a:p>
          <a:p>
            <a:pPr lvl="1"/>
            <a:r>
              <a:rPr lang="ko-KR" altLang="en-US" dirty="0"/>
              <a:t>자주 쓰이는 기능들을 편리하게 사용할 수 있도록 버튼으로 제공하는 바입니다</a:t>
            </a:r>
            <a:r>
              <a:rPr lang="en-US" altLang="ko-KR" dirty="0"/>
              <a:t>. </a:t>
            </a:r>
            <a:r>
              <a:rPr lang="ko-KR" altLang="en-US" dirty="0"/>
              <a:t>다양한 형태의 버튼으로 제공되고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Package Explorer </a:t>
            </a:r>
            <a:r>
              <a:rPr lang="ko-KR" altLang="en-US" dirty="0" err="1"/>
              <a:t>뷰</a:t>
            </a:r>
            <a:endParaRPr lang="en-US" altLang="ko-KR" dirty="0"/>
          </a:p>
          <a:p>
            <a:pPr lvl="1"/>
            <a:r>
              <a:rPr lang="ko-KR" altLang="en-US" dirty="0"/>
              <a:t>프로젝트를 중심으로 패키지와 클래스 파일</a:t>
            </a:r>
            <a:r>
              <a:rPr lang="en-US" altLang="ko-KR" dirty="0"/>
              <a:t>, </a:t>
            </a:r>
            <a:r>
              <a:rPr lang="ko-KR" altLang="en-US" dirty="0"/>
              <a:t>라이브러리를 관리하는 </a:t>
            </a:r>
            <a:r>
              <a:rPr lang="ko-KR" altLang="en-US" dirty="0" err="1"/>
              <a:t>뷰입니다</a:t>
            </a:r>
            <a:r>
              <a:rPr lang="en-US" altLang="ko-KR" dirty="0"/>
              <a:t>. </a:t>
            </a:r>
            <a:r>
              <a:rPr lang="ko-KR" altLang="en-US" dirty="0"/>
              <a:t>프로젝트에 소속된 클래스와 패키지</a:t>
            </a:r>
            <a:r>
              <a:rPr lang="en-US" altLang="ko-KR" dirty="0"/>
              <a:t>, </a:t>
            </a:r>
            <a:r>
              <a:rPr lang="ko-KR" altLang="en-US" dirty="0"/>
              <a:t>라이브러리 등을 볼 수 있는 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프로그램 편집기</a:t>
            </a:r>
            <a:endParaRPr lang="en-US" altLang="ko-KR" dirty="0"/>
          </a:p>
          <a:p>
            <a:pPr lvl="1"/>
            <a:r>
              <a:rPr lang="ko-KR" altLang="en-US" dirty="0"/>
              <a:t>자바 프로그램을 작성할 수 있는 편집기 창입니다</a:t>
            </a:r>
            <a:r>
              <a:rPr lang="en-US" altLang="ko-KR" dirty="0"/>
              <a:t>. </a:t>
            </a:r>
            <a:r>
              <a:rPr lang="ko-KR" altLang="en-US" dirty="0"/>
              <a:t>자바 프로그램의 편집기는 자동 완성 기능을 포함한 다양한 기능들이 제공되고 있습니다</a:t>
            </a:r>
            <a:r>
              <a:rPr lang="en-US" altLang="ko-KR" dirty="0"/>
              <a:t>.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2-3 </a:t>
            </a:r>
            <a:r>
              <a:rPr lang="ko-KR" altLang="en-US" dirty="0" err="1"/>
              <a:t>이클립스의</a:t>
            </a:r>
            <a:r>
              <a:rPr lang="ko-KR" altLang="en-US" dirty="0"/>
              <a:t> 실행과 기본 구조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9394932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04800" y="1447800"/>
            <a:ext cx="9220200" cy="5029200"/>
          </a:xfrm>
        </p:spPr>
        <p:txBody>
          <a:bodyPr>
            <a:noAutofit/>
          </a:bodyPr>
          <a:lstStyle/>
          <a:p>
            <a:r>
              <a:rPr lang="en-US" altLang="ko-KR" dirty="0"/>
              <a:t>Outline </a:t>
            </a:r>
            <a:r>
              <a:rPr lang="ko-KR" altLang="en-US" dirty="0" err="1"/>
              <a:t>뷰</a:t>
            </a:r>
            <a:endParaRPr lang="en-US" altLang="ko-KR" dirty="0"/>
          </a:p>
          <a:p>
            <a:pPr lvl="1"/>
            <a:r>
              <a:rPr lang="ko-KR" altLang="en-US" dirty="0"/>
              <a:t>현재 편집되고 있는 프로그램 코드의 개요와 트리 구조를 나타냅니다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Console </a:t>
            </a:r>
            <a:r>
              <a:rPr lang="ko-KR" altLang="en-US" dirty="0" err="1"/>
              <a:t>뷰</a:t>
            </a:r>
            <a:endParaRPr lang="en-US" altLang="ko-KR" dirty="0"/>
          </a:p>
          <a:p>
            <a:pPr lvl="1"/>
            <a:r>
              <a:rPr lang="ko-KR" altLang="en-US" dirty="0"/>
              <a:t>프로그램의 실행 결과나 프로그램에 오류가 있을 경우 오류를 나타내는 창입니다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퍼스펙티브</a:t>
            </a:r>
            <a:r>
              <a:rPr lang="ko-KR" altLang="en-US" dirty="0"/>
              <a:t> 바</a:t>
            </a:r>
            <a:endParaRPr lang="en-US" altLang="ko-KR" dirty="0"/>
          </a:p>
          <a:p>
            <a:pPr lvl="1"/>
            <a:r>
              <a:rPr lang="ko-KR" altLang="en-US" dirty="0" err="1"/>
              <a:t>퍼스펙티브는</a:t>
            </a:r>
            <a:r>
              <a:rPr lang="ko-KR" altLang="en-US" dirty="0"/>
              <a:t> </a:t>
            </a:r>
            <a:r>
              <a:rPr lang="ko-KR" altLang="en-US" dirty="0" err="1"/>
              <a:t>이클립스를</a:t>
            </a:r>
            <a:r>
              <a:rPr lang="ko-KR" altLang="en-US" dirty="0"/>
              <a:t> 사용할 때의 </a:t>
            </a:r>
            <a:r>
              <a:rPr lang="ko-KR" altLang="en-US" dirty="0" err="1"/>
              <a:t>뷰나</a:t>
            </a:r>
            <a:r>
              <a:rPr lang="ko-KR" altLang="en-US" dirty="0"/>
              <a:t> 창의 배열 형태를 의미합니다</a:t>
            </a:r>
            <a:r>
              <a:rPr lang="en-US" altLang="ko-KR" dirty="0"/>
              <a:t>. </a:t>
            </a:r>
            <a:r>
              <a:rPr lang="ko-KR" altLang="en-US" dirty="0" err="1"/>
              <a:t>이클립스에서는</a:t>
            </a:r>
            <a:r>
              <a:rPr lang="ko-KR" altLang="en-US" dirty="0"/>
              <a:t> 다양한 형태의 </a:t>
            </a:r>
            <a:r>
              <a:rPr lang="ko-KR" altLang="en-US" dirty="0" err="1"/>
              <a:t>퍼스펙티브를</a:t>
            </a:r>
            <a:r>
              <a:rPr lang="ko-KR" altLang="en-US" dirty="0"/>
              <a:t> 제공하고 있고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2-13], </a:t>
            </a:r>
            <a:r>
              <a:rPr lang="ko-KR" altLang="en-US" dirty="0"/>
              <a:t>사용자가 자신만의 </a:t>
            </a:r>
            <a:r>
              <a:rPr lang="ko-KR" altLang="en-US" dirty="0" err="1"/>
              <a:t>퍼스펙티브를</a:t>
            </a:r>
            <a:r>
              <a:rPr lang="ko-KR" altLang="en-US" dirty="0"/>
              <a:t> 만들어 저장한 다음 사용할 수도 있습니다</a:t>
            </a:r>
            <a:r>
              <a:rPr lang="en-US" altLang="ko-KR" dirty="0"/>
              <a:t>.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2-3 </a:t>
            </a:r>
            <a:r>
              <a:rPr lang="ko-KR" altLang="en-US" dirty="0" err="1"/>
              <a:t>이클립스의</a:t>
            </a:r>
            <a:r>
              <a:rPr lang="ko-KR" altLang="en-US" dirty="0"/>
              <a:t> 실행과 기본 구조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64681227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 err="1"/>
              <a:t>이클립스를</a:t>
            </a:r>
            <a:r>
              <a:rPr lang="ko-KR" altLang="en-US" dirty="0"/>
              <a:t> 이용한 프로그램 작성 순서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en-US" altLang="ko-KR" dirty="0"/>
              <a:t>Step 1 : </a:t>
            </a:r>
            <a:r>
              <a:rPr lang="ko-KR" altLang="en-US" dirty="0"/>
              <a:t>프로젝트 선정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en-US" altLang="ko-KR" dirty="0"/>
              <a:t>Step 2 : </a:t>
            </a:r>
            <a:r>
              <a:rPr lang="ko-KR" altLang="en-US" dirty="0"/>
              <a:t>프로그램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en-US" altLang="ko-KR" dirty="0"/>
              <a:t>Step 3 : </a:t>
            </a:r>
            <a:r>
              <a:rPr lang="ko-KR" altLang="en-US" dirty="0"/>
              <a:t>프로그램 실행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2-4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프로그램 작성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38712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7977" y="3071653"/>
            <a:ext cx="4629150" cy="34815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ko-KR" dirty="0"/>
              <a:t>Step 1 : </a:t>
            </a:r>
            <a:r>
              <a:rPr lang="ko-KR" altLang="en-US" dirty="0"/>
              <a:t>프로젝트 만들기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 err="1"/>
              <a:t>이클립스는</a:t>
            </a:r>
            <a:r>
              <a:rPr lang="ko-KR" altLang="en-US" dirty="0"/>
              <a:t> 프로젝트 단위로 작업이 진행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메뉴에서 </a:t>
            </a:r>
            <a:r>
              <a:rPr lang="en-US" altLang="ko-KR" dirty="0"/>
              <a:t>[File] → [New] → [Java Project]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프로젝트를 </a:t>
            </a:r>
            <a:r>
              <a:rPr lang="en-US" altLang="ko-KR" dirty="0"/>
              <a:t>chap02</a:t>
            </a:r>
            <a:r>
              <a:rPr lang="ko-KR" altLang="en-US" dirty="0"/>
              <a:t>로 지정하고 하단의 “</a:t>
            </a:r>
            <a:r>
              <a:rPr lang="en-US" altLang="ko-KR" dirty="0"/>
              <a:t>Finish” </a:t>
            </a:r>
            <a:r>
              <a:rPr lang="ko-KR" altLang="en-US" dirty="0"/>
              <a:t>버튼 선택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2-4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프로그램 작성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2857342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자바 프로그램을 배우기 위해서는 선</a:t>
            </a:r>
            <a:r>
              <a:rPr lang="en-US" altLang="ko-KR" dirty="0"/>
              <a:t>(Sun)</a:t>
            </a:r>
            <a:r>
              <a:rPr lang="ko-KR" altLang="en-US" dirty="0"/>
              <a:t>사에서 제공되는 개발 환경과 개발 환경을 기반으로 프로그램을 작성할 수 있게 해주는 </a:t>
            </a:r>
            <a:r>
              <a:rPr lang="ko-KR" altLang="en-US" dirty="0" err="1"/>
              <a:t>이클립스</a:t>
            </a:r>
            <a:r>
              <a:rPr lang="en-US" altLang="ko-KR" dirty="0"/>
              <a:t>(Eclipse) </a:t>
            </a:r>
            <a:r>
              <a:rPr lang="ko-KR" altLang="en-US" dirty="0"/>
              <a:t>소프트웨어의 사용이 필수적</a:t>
            </a:r>
            <a:endParaRPr lang="en-US" altLang="ko-KR" dirty="0"/>
          </a:p>
          <a:p>
            <a:pPr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</a:pPr>
            <a:r>
              <a:rPr lang="ko-KR" altLang="en-US" dirty="0"/>
              <a:t>두 개의 소프트웨어는 모두 인터넷에서 무료로 공개되는 소프트웨어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2-1 </a:t>
            </a:r>
            <a:r>
              <a:rPr lang="ko-KR" altLang="en-US" dirty="0"/>
              <a:t>자바 개발 환경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8199693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ko-KR" dirty="0"/>
              <a:t>Step 1 : </a:t>
            </a:r>
            <a:r>
              <a:rPr lang="ko-KR" altLang="en-US" dirty="0"/>
              <a:t>프로젝트 만들기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en-US" altLang="ko-KR" dirty="0"/>
              <a:t>Package Explorer </a:t>
            </a:r>
            <a:r>
              <a:rPr lang="ko-KR" altLang="en-US" dirty="0" err="1"/>
              <a:t>뷰에</a:t>
            </a:r>
            <a:r>
              <a:rPr lang="ko-KR" altLang="en-US" dirty="0"/>
              <a:t> 패키지가 표시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2-4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프로그램 작성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2590800"/>
            <a:ext cx="5268505" cy="3962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901958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ko-KR" dirty="0"/>
              <a:t>Step 2 : </a:t>
            </a:r>
            <a:r>
              <a:rPr lang="ko-KR" altLang="en-US" dirty="0"/>
              <a:t>프로그램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프로젝트 명을 마우스 오른쪽 버튼으로 선택한 다음 </a:t>
            </a:r>
            <a:r>
              <a:rPr lang="en-US" altLang="ko-KR" dirty="0"/>
              <a:t>[New] → [Class]</a:t>
            </a:r>
            <a:r>
              <a:rPr lang="ko-KR" altLang="en-US" dirty="0"/>
              <a:t>를 선택</a:t>
            </a:r>
            <a:endParaRPr lang="en-US" altLang="ko-KR" dirty="0"/>
          </a:p>
          <a:p>
            <a:pPr lvl="1">
              <a:lnSpc>
                <a:spcPct val="125000"/>
              </a:lnSpc>
              <a:buNone/>
            </a:pP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2-4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프로그램 작성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13245" y="2306320"/>
            <a:ext cx="5586055" cy="4191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9058957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ko-KR" dirty="0"/>
              <a:t>Step 2 : </a:t>
            </a:r>
            <a:r>
              <a:rPr lang="ko-KR" altLang="en-US" dirty="0"/>
              <a:t>프로그램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클래스 생성을 위한 팝업 창이 나타납니다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r>
              <a:rPr lang="en-US" altLang="ko-KR" dirty="0"/>
              <a:t>Package </a:t>
            </a:r>
            <a:r>
              <a:rPr lang="ko-KR" altLang="en-US" dirty="0"/>
              <a:t>필드에 </a:t>
            </a:r>
            <a:r>
              <a:rPr lang="en-US" altLang="ko-KR" dirty="0"/>
              <a:t>“chap02”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ko-KR" altLang="en-US" dirty="0"/>
              <a:t>나타납니다</a:t>
            </a:r>
            <a:r>
              <a:rPr lang="en-US" altLang="ko-KR" dirty="0"/>
              <a:t>. </a:t>
            </a:r>
            <a:r>
              <a:rPr lang="ko-KR" altLang="en-US" dirty="0"/>
              <a:t>그 글자를 지우면 아래의 </a:t>
            </a:r>
            <a:r>
              <a:rPr lang="ko-KR" altLang="en-US" dirty="0" err="1"/>
              <a:t>화면처름</a:t>
            </a:r>
            <a:r>
              <a:rPr lang="ko-KR" altLang="en-US" dirty="0"/>
              <a:t> </a:t>
            </a:r>
            <a:r>
              <a:rPr lang="en-US" altLang="ko-KR" dirty="0"/>
              <a:t>default</a:t>
            </a:r>
            <a:r>
              <a:rPr lang="ko-KR" altLang="en-US" dirty="0"/>
              <a:t>가 표시됩니다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r>
              <a:rPr lang="en-US" altLang="ko-KR" dirty="0"/>
              <a:t>Name </a:t>
            </a:r>
            <a:r>
              <a:rPr lang="ko-KR" altLang="en-US" dirty="0"/>
              <a:t>필드에 생성될 클래스 이름을 지정</a:t>
            </a:r>
            <a:r>
              <a:rPr lang="en-US" altLang="ko-KR" dirty="0"/>
              <a:t>(</a:t>
            </a:r>
            <a:r>
              <a:rPr lang="en-US" altLang="ko-KR" dirty="0" err="1"/>
              <a:t>FirstProgram</a:t>
            </a:r>
            <a:r>
              <a:rPr lang="en-US" altLang="ko-KR" dirty="0"/>
              <a:t>) </a:t>
            </a:r>
            <a:r>
              <a:rPr lang="ko-KR" altLang="en-US" dirty="0"/>
              <a:t>합니다</a:t>
            </a:r>
            <a:r>
              <a:rPr lang="en-US" altLang="ko-KR" dirty="0"/>
              <a:t>.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2-4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프로그램 작성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3200" y="3473471"/>
            <a:ext cx="2743200" cy="32267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3631501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ko-KR" dirty="0"/>
              <a:t>Step 2 : </a:t>
            </a:r>
            <a:r>
              <a:rPr lang="ko-KR" altLang="en-US" dirty="0"/>
              <a:t>프로그램</a:t>
            </a:r>
            <a:r>
              <a:rPr lang="en-US" altLang="ko-KR" dirty="0"/>
              <a:t>(</a:t>
            </a:r>
            <a:r>
              <a:rPr lang="ko-KR" altLang="en-US" dirty="0"/>
              <a:t>클래스</a:t>
            </a:r>
            <a:r>
              <a:rPr lang="en-US" altLang="ko-KR" dirty="0"/>
              <a:t>)</a:t>
            </a:r>
            <a:r>
              <a:rPr lang="ko-KR" altLang="en-US" dirty="0"/>
              <a:t> 작성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편집기 창에서 프로그램을 입력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2-4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프로그램 작성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200" y="2362200"/>
            <a:ext cx="6105903" cy="4038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180510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ko-KR" dirty="0"/>
              <a:t>Step 3 : </a:t>
            </a:r>
            <a:r>
              <a:rPr lang="ko-KR" altLang="en-US" dirty="0"/>
              <a:t>프로그램 실행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메뉴에서 </a:t>
            </a:r>
            <a:r>
              <a:rPr lang="en-US" altLang="ko-KR" dirty="0"/>
              <a:t>[Run] → [Run]</a:t>
            </a:r>
            <a:r>
              <a:rPr lang="ko-KR" altLang="en-US" dirty="0"/>
              <a:t>을 실행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프로그램의 실행 결과가 아래의 </a:t>
            </a:r>
            <a:r>
              <a:rPr lang="en-US" altLang="ko-KR" dirty="0"/>
              <a:t>Console </a:t>
            </a:r>
            <a:r>
              <a:rPr lang="ko-KR" altLang="en-US" dirty="0"/>
              <a:t>창에 나타난다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2-4 </a:t>
            </a:r>
            <a:r>
              <a:rPr lang="ko-KR" altLang="en-US" dirty="0" err="1"/>
              <a:t>이클립스를</a:t>
            </a:r>
            <a:r>
              <a:rPr lang="ko-KR" altLang="en-US" dirty="0"/>
              <a:t> 이용한 프로그램 작성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2903" y="2705100"/>
            <a:ext cx="5575184" cy="381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58605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b="0" dirty="0" err="1"/>
              <a:t>이클립스에서는</a:t>
            </a:r>
            <a:r>
              <a:rPr lang="ko-KR" altLang="en-US" b="0" dirty="0"/>
              <a:t> 프로젝트 단위로 개발 환경을 제공</a:t>
            </a:r>
            <a:endParaRPr lang="en-US" altLang="ko-KR" b="0" dirty="0"/>
          </a:p>
          <a:p>
            <a:r>
              <a:rPr lang="ko-KR" altLang="en-US" b="0" dirty="0"/>
              <a:t>프로젝트는 소프트웨어를 개발하는 단위</a:t>
            </a:r>
            <a:r>
              <a:rPr lang="en-US" altLang="ko-KR" b="0" dirty="0"/>
              <a:t>(</a:t>
            </a:r>
            <a:r>
              <a:rPr lang="ko-KR" altLang="en-US" b="0" dirty="0"/>
              <a:t>규모</a:t>
            </a:r>
            <a:r>
              <a:rPr lang="en-US" altLang="ko-KR" b="0" dirty="0"/>
              <a:t>)</a:t>
            </a:r>
          </a:p>
          <a:p>
            <a:r>
              <a:rPr lang="en-US" altLang="ko-KR" b="0" dirty="0"/>
              <a:t>Import-Export </a:t>
            </a:r>
            <a:r>
              <a:rPr lang="ko-KR" altLang="en-US" b="0" dirty="0"/>
              <a:t>기능을 이용하여 특정 컴퓨터에서 작성된 프로젝트를 다른 컴퓨터에서 그대로 사용할 수 있는 편리한 개발환경을 제공</a:t>
            </a:r>
            <a:r>
              <a:rPr lang="en-US" altLang="ko-KR" b="0" dirty="0"/>
              <a:t>.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2-5 </a:t>
            </a:r>
            <a:r>
              <a:rPr lang="ko-KR" altLang="en-US" dirty="0" err="1"/>
              <a:t>이클립스</a:t>
            </a:r>
            <a:r>
              <a:rPr lang="ko-KR" altLang="en-US" dirty="0"/>
              <a:t> 프로젝트 입출력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1970005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b="0" dirty="0" err="1"/>
              <a:t>이클립스에서</a:t>
            </a:r>
            <a:r>
              <a:rPr lang="ko-KR" altLang="en-US" b="0" dirty="0"/>
              <a:t> 프로젝트 출력</a:t>
            </a:r>
            <a:endParaRPr lang="en-US" altLang="ko-KR" b="0" dirty="0"/>
          </a:p>
          <a:p>
            <a:pPr lvl="1"/>
            <a:r>
              <a:rPr lang="ko-KR" altLang="en-US" b="0" dirty="0"/>
              <a:t>개발된 프로젝트를 외부 컴퓨터에서 사용하기 위해 프로젝트 단위로 특정 폴더에 저장하는 기능</a:t>
            </a:r>
            <a:endParaRPr lang="en-US" altLang="ko-KR" b="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2-5 </a:t>
            </a:r>
            <a:r>
              <a:rPr lang="ko-KR" altLang="en-US" dirty="0" err="1"/>
              <a:t>이클립스</a:t>
            </a:r>
            <a:r>
              <a:rPr lang="ko-KR" altLang="en-US" dirty="0"/>
              <a:t> 프로젝트 입출력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761923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Step 1 : </a:t>
            </a:r>
            <a:r>
              <a:rPr lang="ko-KR" altLang="en-US" dirty="0"/>
              <a:t>프로젝트를 선택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2-5 </a:t>
            </a:r>
            <a:r>
              <a:rPr lang="ko-KR" altLang="en-US" dirty="0" err="1"/>
              <a:t>이클립스</a:t>
            </a:r>
            <a:r>
              <a:rPr lang="ko-KR" altLang="en-US" dirty="0"/>
              <a:t> 프로젝트 입출력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298" y="2182812"/>
            <a:ext cx="7829550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5686005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>
                <a:latin typeface="+mj-lt"/>
              </a:rPr>
              <a:t>Step 2 : [File]-&gt;[Export] </a:t>
            </a:r>
            <a:r>
              <a:rPr lang="ko-KR" altLang="en-US" dirty="0">
                <a:latin typeface="+mj-lt"/>
              </a:rPr>
              <a:t>메뉴를 선택하고 </a:t>
            </a:r>
            <a:r>
              <a:rPr lang="ko-KR" altLang="en-US" dirty="0" err="1">
                <a:latin typeface="+mj-lt"/>
              </a:rPr>
              <a:t>팝업창에서</a:t>
            </a:r>
            <a:r>
              <a:rPr lang="ko-KR" altLang="en-US" dirty="0">
                <a:latin typeface="+mj-lt"/>
              </a:rPr>
              <a:t> </a:t>
            </a:r>
            <a:r>
              <a:rPr lang="en-US" altLang="ko-KR" dirty="0">
                <a:latin typeface="+mj-lt"/>
              </a:rPr>
              <a:t>[General]-&gt;[File System]</a:t>
            </a:r>
            <a:r>
              <a:rPr lang="ko-KR" altLang="en-US" dirty="0">
                <a:latin typeface="+mj-lt"/>
              </a:rPr>
              <a:t>을 선택하고 </a:t>
            </a:r>
            <a:r>
              <a:rPr lang="en-US" altLang="ko-KR" dirty="0">
                <a:latin typeface="+mj-lt"/>
              </a:rPr>
              <a:t>Next </a:t>
            </a:r>
            <a:r>
              <a:rPr lang="ko-KR" altLang="en-US" dirty="0">
                <a:latin typeface="+mj-lt"/>
              </a:rPr>
              <a:t>버튼을 선택</a:t>
            </a:r>
            <a:endParaRPr lang="en-US" altLang="ko-KR" dirty="0">
              <a:latin typeface="+mj-lt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2-5 </a:t>
            </a:r>
            <a:r>
              <a:rPr lang="ko-KR" altLang="en-US" dirty="0" err="1"/>
              <a:t>이클립스</a:t>
            </a:r>
            <a:r>
              <a:rPr lang="ko-KR" altLang="en-US" dirty="0"/>
              <a:t> 프로젝트 입출력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438400"/>
            <a:ext cx="7239000" cy="4213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908323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Step 3 : </a:t>
            </a:r>
            <a:r>
              <a:rPr lang="ko-KR" altLang="en-US" dirty="0"/>
              <a:t>나타난 </a:t>
            </a:r>
            <a:r>
              <a:rPr lang="ko-KR" altLang="en-US" dirty="0" err="1"/>
              <a:t>팝업창에서</a:t>
            </a:r>
            <a:r>
              <a:rPr lang="ko-KR" altLang="en-US" dirty="0"/>
              <a:t> 저장할 </a:t>
            </a:r>
            <a:r>
              <a:rPr lang="ko-KR" altLang="en-US" dirty="0" err="1"/>
              <a:t>디렉토리를</a:t>
            </a:r>
            <a:r>
              <a:rPr lang="ko-KR" altLang="en-US" dirty="0"/>
              <a:t> 지정하고 </a:t>
            </a:r>
            <a:r>
              <a:rPr lang="en-US" altLang="ko-KR" dirty="0"/>
              <a:t>Finish </a:t>
            </a:r>
            <a:r>
              <a:rPr lang="ko-KR" altLang="en-US" dirty="0"/>
              <a:t>버튼을 선택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2-5 </a:t>
            </a:r>
            <a:r>
              <a:rPr lang="ko-KR" altLang="en-US" dirty="0" err="1"/>
              <a:t>이클립스</a:t>
            </a:r>
            <a:r>
              <a:rPr lang="ko-KR" altLang="en-US" dirty="0"/>
              <a:t> 프로젝트 입출력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209800"/>
            <a:ext cx="4572000" cy="4427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989955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ko-KR" dirty="0"/>
              <a:t>Step 1 : </a:t>
            </a:r>
            <a:r>
              <a:rPr lang="ko-KR" altLang="en-US" dirty="0"/>
              <a:t>선사의 홈페이지에서 </a:t>
            </a:r>
            <a:r>
              <a:rPr lang="en-US" altLang="ko-KR" dirty="0"/>
              <a:t>JDK</a:t>
            </a:r>
            <a:r>
              <a:rPr lang="ko-KR" altLang="en-US" dirty="0"/>
              <a:t>를 다운받는다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 err="1"/>
              <a:t>오라클사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>
                <a:hlinkClick r:id="rId3"/>
              </a:rPr>
              <a:t>https://www.oracle.com/java/technologies/</a:t>
            </a:r>
            <a:endParaRPr lang="en-US" altLang="ko-KR" dirty="0"/>
          </a:p>
          <a:p>
            <a:pPr lvl="1"/>
            <a:r>
              <a:rPr lang="ko-KR" altLang="en-US" dirty="0"/>
              <a:t>홈페이지 왼쪽 “</a:t>
            </a:r>
            <a:r>
              <a:rPr lang="en-US" altLang="ko-KR" dirty="0"/>
              <a:t>Top Downloads”</a:t>
            </a:r>
            <a:r>
              <a:rPr lang="ko-KR" altLang="en-US" dirty="0"/>
              <a:t>에서 “</a:t>
            </a:r>
            <a:r>
              <a:rPr lang="en-US" altLang="ko-KR" dirty="0"/>
              <a:t>Java SE”</a:t>
            </a:r>
            <a:r>
              <a:rPr lang="ko-KR" altLang="en-US" dirty="0"/>
              <a:t>를 선택한 다음 자바</a:t>
            </a:r>
            <a:r>
              <a:rPr lang="en-US" altLang="ko-KR" dirty="0"/>
              <a:t>8 </a:t>
            </a:r>
            <a:r>
              <a:rPr lang="ko-KR" altLang="en-US" dirty="0"/>
              <a:t>버전을 다운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2-1 </a:t>
            </a:r>
            <a:r>
              <a:rPr lang="ko-KR" altLang="en-US" dirty="0"/>
              <a:t>자바 개발 환경 </a:t>
            </a:r>
            <a:r>
              <a:rPr lang="en-US" altLang="ko-KR" dirty="0"/>
              <a:t>: JDK </a:t>
            </a:r>
            <a:r>
              <a:rPr lang="ko-KR" altLang="en-US" dirty="0"/>
              <a:t>설치</a:t>
            </a:r>
            <a:r>
              <a:rPr lang="en-US" altLang="ko-KR" dirty="0"/>
              <a:t>       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2600" y="2633285"/>
            <a:ext cx="5744452" cy="406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94171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err="1"/>
              <a:t>이클립스에서</a:t>
            </a:r>
            <a:r>
              <a:rPr lang="ko-KR" altLang="en-US" dirty="0"/>
              <a:t> 프로젝트 입력</a:t>
            </a:r>
            <a:endParaRPr lang="en-US" altLang="ko-KR" dirty="0"/>
          </a:p>
          <a:p>
            <a:r>
              <a:rPr lang="en-US" altLang="ko-KR" dirty="0"/>
              <a:t>Step 1 : </a:t>
            </a:r>
            <a:r>
              <a:rPr lang="en-US" altLang="ko-KR" b="0" dirty="0"/>
              <a:t>[File]-&gt;[Import]</a:t>
            </a:r>
            <a:r>
              <a:rPr lang="ko-KR" altLang="en-US" b="0" dirty="0"/>
              <a:t>를 선택하고 </a:t>
            </a:r>
            <a:r>
              <a:rPr lang="ko-KR" altLang="en-US" b="0" dirty="0" err="1"/>
              <a:t>팝업창에서</a:t>
            </a:r>
            <a:r>
              <a:rPr lang="ko-KR" altLang="en-US" b="0" dirty="0"/>
              <a:t> </a:t>
            </a:r>
            <a:r>
              <a:rPr lang="en-US" altLang="ko-KR" b="0" dirty="0"/>
              <a:t>[General]-&gt;[Existing Projects into Workspace]</a:t>
            </a:r>
            <a:r>
              <a:rPr lang="ko-KR" altLang="en-US" b="0" dirty="0"/>
              <a:t>를 선택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2-5 </a:t>
            </a:r>
            <a:r>
              <a:rPr lang="ko-KR" altLang="en-US" dirty="0" err="1"/>
              <a:t>이클립스</a:t>
            </a:r>
            <a:r>
              <a:rPr lang="ko-KR" altLang="en-US" dirty="0"/>
              <a:t> 프로젝트 입출력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867609"/>
            <a:ext cx="6167438" cy="3647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3366715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Step 2 : </a:t>
            </a:r>
            <a:r>
              <a:rPr lang="ko-KR" altLang="en-US" dirty="0" err="1"/>
              <a:t>팝업창에서</a:t>
            </a:r>
            <a:r>
              <a:rPr lang="ko-KR" altLang="en-US" dirty="0"/>
              <a:t> 외부장치로부터 읽어 들일 폴더를 선택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2-5 </a:t>
            </a:r>
            <a:r>
              <a:rPr lang="ko-KR" altLang="en-US" dirty="0" err="1"/>
              <a:t>이클립스</a:t>
            </a:r>
            <a:r>
              <a:rPr lang="ko-KR" altLang="en-US" dirty="0"/>
              <a:t> 프로젝트 입출력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131272"/>
            <a:ext cx="3769668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1307223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b="0" dirty="0"/>
              <a:t>자바에서 제공되는 클래스 라이브러리</a:t>
            </a:r>
            <a:r>
              <a:rPr lang="en-US" altLang="ko-KR" b="0" dirty="0"/>
              <a:t>(API)</a:t>
            </a:r>
          </a:p>
          <a:p>
            <a:pPr lvl="1"/>
            <a:r>
              <a:rPr lang="en-US" altLang="ko-KR" b="0" dirty="0"/>
              <a:t>Java 8 </a:t>
            </a:r>
            <a:r>
              <a:rPr lang="ko-KR" altLang="en-US" b="0" dirty="0"/>
              <a:t>버전 </a:t>
            </a:r>
            <a:r>
              <a:rPr lang="en-US" altLang="ko-KR" b="0" dirty="0"/>
              <a:t>: </a:t>
            </a:r>
            <a:r>
              <a:rPr lang="ko-KR" altLang="en-US" b="0" dirty="0"/>
              <a:t>약 </a:t>
            </a:r>
            <a:r>
              <a:rPr lang="en-US" altLang="ko-KR" b="0" dirty="0"/>
              <a:t>5</a:t>
            </a:r>
            <a:r>
              <a:rPr lang="ko-KR" altLang="en-US" b="0" dirty="0"/>
              <a:t>천 개</a:t>
            </a:r>
          </a:p>
          <a:p>
            <a:r>
              <a:rPr lang="ko-KR" altLang="en-US" b="0" dirty="0"/>
              <a:t>자바 프로그램에서 클래스 라이브러리의 사용은 필수적</a:t>
            </a:r>
            <a:endParaRPr lang="en-US" altLang="ko-KR" b="0" dirty="0"/>
          </a:p>
          <a:p>
            <a:r>
              <a:rPr lang="ko-KR" altLang="en-US" b="0" dirty="0"/>
              <a:t>프로그래머는 라이브러리를 사용하기 위해서는 클래스의 속성과 기능을 숙지</a:t>
            </a:r>
            <a:endParaRPr lang="en-US" altLang="ko-KR" b="0" dirty="0"/>
          </a:p>
          <a:p>
            <a:r>
              <a:rPr lang="ko-KR" altLang="en-US" b="0" dirty="0"/>
              <a:t>자바 프로그램에서 클래스 라이브러리를 사용하지 않고 작성한다는 것은 불가능</a:t>
            </a:r>
            <a:endParaRPr lang="en-US" altLang="ko-KR" b="0" dirty="0"/>
          </a:p>
          <a:p>
            <a:r>
              <a:rPr lang="en-US" altLang="ko-KR" b="0" dirty="0"/>
              <a:t>java.sun.com</a:t>
            </a:r>
            <a:r>
              <a:rPr lang="ko-KR" altLang="en-US" b="0" dirty="0"/>
              <a:t>에서 클래스</a:t>
            </a:r>
            <a:r>
              <a:rPr lang="en-US" altLang="ko-KR" b="0" dirty="0"/>
              <a:t> </a:t>
            </a:r>
            <a:r>
              <a:rPr lang="ko-KR" altLang="en-US" b="0" dirty="0"/>
              <a:t>라이브러리의 속성과 기능을 제공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2-6 </a:t>
            </a:r>
            <a:r>
              <a:rPr lang="ko-KR" altLang="en-US" dirty="0"/>
              <a:t>자바</a:t>
            </a:r>
            <a:r>
              <a:rPr lang="en-US" altLang="ko-KR" dirty="0"/>
              <a:t> API </a:t>
            </a:r>
            <a:r>
              <a:rPr lang="ko-KR" altLang="en-US" dirty="0"/>
              <a:t>참조하기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775372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Step</a:t>
            </a:r>
            <a:r>
              <a:rPr lang="ko-KR" altLang="en-US" dirty="0"/>
              <a:t> </a:t>
            </a:r>
            <a:r>
              <a:rPr lang="en-US" altLang="ko-KR" dirty="0"/>
              <a:t>1 : </a:t>
            </a:r>
            <a:r>
              <a:rPr lang="en-US" altLang="ko-KR" b="0" dirty="0"/>
              <a:t>java.sun.com</a:t>
            </a:r>
            <a:r>
              <a:rPr lang="ko-KR" altLang="en-US" b="0" dirty="0"/>
              <a:t>에 접근하여 </a:t>
            </a:r>
            <a:r>
              <a:rPr lang="en-US" altLang="ko-KR" b="0" dirty="0"/>
              <a:t>Java APIs</a:t>
            </a:r>
            <a:r>
              <a:rPr lang="ko-KR" altLang="en-US" b="0" dirty="0"/>
              <a:t>를 선택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2-6 </a:t>
            </a:r>
            <a:r>
              <a:rPr lang="ko-KR" altLang="en-US" dirty="0"/>
              <a:t>자바</a:t>
            </a:r>
            <a:r>
              <a:rPr lang="en-US" altLang="ko-KR" dirty="0"/>
              <a:t> API </a:t>
            </a:r>
            <a:r>
              <a:rPr lang="ko-KR" altLang="en-US" dirty="0"/>
              <a:t>참조하기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003954"/>
            <a:ext cx="5558998" cy="448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4792320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Step</a:t>
            </a:r>
            <a:r>
              <a:rPr lang="ko-KR" altLang="en-US" dirty="0"/>
              <a:t> </a:t>
            </a:r>
            <a:r>
              <a:rPr lang="en-US" altLang="ko-KR" dirty="0"/>
              <a:t>2 : Java SE 8</a:t>
            </a:r>
            <a:r>
              <a:rPr lang="ko-KR" altLang="en-US" b="0" dirty="0"/>
              <a:t> 최근 버전을 선택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2-6 </a:t>
            </a:r>
            <a:r>
              <a:rPr lang="ko-KR" altLang="en-US" dirty="0"/>
              <a:t>자바</a:t>
            </a:r>
            <a:r>
              <a:rPr lang="en-US" altLang="ko-KR" dirty="0"/>
              <a:t> API </a:t>
            </a:r>
            <a:r>
              <a:rPr lang="ko-KR" altLang="en-US" dirty="0"/>
              <a:t>참조하기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981200"/>
            <a:ext cx="5146656" cy="413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831930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Step</a:t>
            </a:r>
            <a:r>
              <a:rPr lang="ko-KR" altLang="en-US" dirty="0"/>
              <a:t> </a:t>
            </a:r>
            <a:r>
              <a:rPr lang="en-US" altLang="ko-KR" dirty="0"/>
              <a:t>2 : Java SE 8</a:t>
            </a:r>
            <a:r>
              <a:rPr lang="ko-KR" altLang="en-US" b="0" dirty="0"/>
              <a:t> 최근 버전을 선택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2-6 </a:t>
            </a:r>
            <a:r>
              <a:rPr lang="ko-KR" altLang="en-US" dirty="0"/>
              <a:t>자바</a:t>
            </a:r>
            <a:r>
              <a:rPr lang="en-US" altLang="ko-KR" dirty="0"/>
              <a:t> API </a:t>
            </a:r>
            <a:r>
              <a:rPr lang="ko-KR" altLang="en-US" dirty="0"/>
              <a:t>참조하기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28800"/>
            <a:ext cx="5562600" cy="454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0850239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altLang="ko-KR" dirty="0"/>
              <a:t>Step</a:t>
            </a:r>
            <a:r>
              <a:rPr lang="ko-KR" altLang="en-US" dirty="0"/>
              <a:t> </a:t>
            </a:r>
            <a:r>
              <a:rPr lang="en-US" altLang="ko-KR" dirty="0"/>
              <a:t>3 : </a:t>
            </a:r>
            <a:r>
              <a:rPr lang="ko-KR" altLang="en-US" b="0" dirty="0"/>
              <a:t>원하는 클래스를 선택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2-6 </a:t>
            </a:r>
            <a:r>
              <a:rPr lang="ko-KR" altLang="en-US" dirty="0"/>
              <a:t>자바</a:t>
            </a:r>
            <a:r>
              <a:rPr lang="en-US" altLang="ko-KR" dirty="0"/>
              <a:t> API </a:t>
            </a:r>
            <a:r>
              <a:rPr lang="ko-KR" altLang="en-US" dirty="0"/>
              <a:t>참조하기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962573"/>
            <a:ext cx="559919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28931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자바의 기본 구조를 익히기 위해 자바의 입출력 방법이나 오류를 미리 익혀야 한다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자바의 입출력은 라이브러리 클래스를 이용합니다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현 시점에서 입출력과 관련된 라이브러리를 이해할 필요는 없습니다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입출력 방법을 상용 구문처럼 외워서 사용하면 됩니다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프로그램을 설명하는 </a:t>
            </a:r>
            <a:r>
              <a:rPr lang="ko-KR" altLang="en-US" dirty="0" err="1"/>
              <a:t>주석문에</a:t>
            </a:r>
            <a:r>
              <a:rPr lang="ko-KR" altLang="en-US" dirty="0"/>
              <a:t> 대해 학습합니다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프로그램 작성시 발생하는 오류에 대해 학습합니다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</a:pPr>
            <a:r>
              <a:rPr lang="ko-KR" altLang="en-US" dirty="0"/>
              <a:t>입출력과 오류에 관한 자세한 내용들은 해당 부분</a:t>
            </a:r>
            <a:r>
              <a:rPr lang="en-US" altLang="ko-KR" dirty="0"/>
              <a:t>(13</a:t>
            </a:r>
            <a:r>
              <a:rPr lang="ko-KR" altLang="en-US" dirty="0"/>
              <a:t>장</a:t>
            </a:r>
            <a:r>
              <a:rPr lang="en-US" altLang="ko-KR" dirty="0"/>
              <a:t>)</a:t>
            </a:r>
            <a:r>
              <a:rPr lang="ko-KR" altLang="en-US" dirty="0"/>
              <a:t>에서 설명합니다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자바 학습을 위한 준비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771872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간단한 자바 프로그램의 구조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하나의 클래스에 하나의 </a:t>
            </a:r>
            <a:r>
              <a:rPr lang="ko-KR" altLang="en-US" dirty="0" err="1"/>
              <a:t>메소드만</a:t>
            </a:r>
            <a:r>
              <a:rPr lang="ko-KR" altLang="en-US" dirty="0"/>
              <a:t> 가진 간단한 클래스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en-US" altLang="ko-KR" dirty="0"/>
              <a:t>6</a:t>
            </a:r>
            <a:r>
              <a:rPr lang="ko-KR" altLang="en-US" dirty="0"/>
              <a:t>장까지는 이러한 구조의 클래스만 사용</a:t>
            </a:r>
            <a:r>
              <a:rPr lang="en-US" altLang="ko-KR" dirty="0"/>
              <a:t>(public, static </a:t>
            </a:r>
            <a:r>
              <a:rPr lang="ko-KR" altLang="en-US" dirty="0"/>
              <a:t>등의 의미는 </a:t>
            </a:r>
            <a:r>
              <a:rPr lang="en-US" altLang="ko-KR" dirty="0"/>
              <a:t>7</a:t>
            </a:r>
            <a:r>
              <a:rPr lang="ko-KR" altLang="en-US" dirty="0"/>
              <a:t>장 이후에 설명함</a:t>
            </a:r>
            <a:r>
              <a:rPr lang="en-US" altLang="ko-KR" dirty="0"/>
              <a:t>, </a:t>
            </a:r>
            <a:r>
              <a:rPr lang="ko-KR" altLang="en-US" dirty="0"/>
              <a:t>그 전까지는 상용구문처럼 외워서 사용</a:t>
            </a:r>
            <a:r>
              <a:rPr lang="en-US" altLang="ko-KR" dirty="0"/>
              <a:t>)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3-1 </a:t>
            </a:r>
            <a:r>
              <a:rPr lang="ko-KR" altLang="en-US" dirty="0"/>
              <a:t>간단한 자바 프로그램과 문자열의 출력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자바 학습을 위한 준비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2934737"/>
            <a:ext cx="6019800" cy="3542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6446130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문자열의 출력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자바 언어는 표준 </a:t>
            </a:r>
            <a:r>
              <a:rPr lang="ko-KR" altLang="en-US" dirty="0" err="1"/>
              <a:t>출력문으로</a:t>
            </a:r>
            <a:r>
              <a:rPr lang="ko-KR" altLang="en-US" dirty="0"/>
              <a:t> </a:t>
            </a:r>
            <a:r>
              <a:rPr lang="en-US" altLang="ko-KR" dirty="0" err="1"/>
              <a:t>System.out.println</a:t>
            </a:r>
            <a:r>
              <a:rPr lang="en-US" altLang="ko-KR" dirty="0"/>
              <a:t>() </a:t>
            </a:r>
            <a:r>
              <a:rPr lang="ko-KR" altLang="en-US" dirty="0"/>
              <a:t>문장을 제공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3-1 </a:t>
            </a:r>
            <a:r>
              <a:rPr lang="ko-KR" altLang="en-US" dirty="0"/>
              <a:t>간단한 자바 프로그램과 문자열의 출력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자바 학습을 위한 준비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286000"/>
            <a:ext cx="7953375" cy="8882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852851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ko-KR" dirty="0"/>
              <a:t>Step 1 : </a:t>
            </a:r>
            <a:r>
              <a:rPr lang="ko-KR" altLang="en-US" dirty="0"/>
              <a:t>선사의 홈페이지에서 </a:t>
            </a:r>
            <a:r>
              <a:rPr lang="en-US" altLang="ko-KR" dirty="0"/>
              <a:t>JDK</a:t>
            </a:r>
            <a:r>
              <a:rPr lang="ko-KR" altLang="en-US" dirty="0"/>
              <a:t>를 다운받는다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자바</a:t>
            </a:r>
            <a:r>
              <a:rPr lang="en-US" altLang="ko-KR" dirty="0"/>
              <a:t>8 </a:t>
            </a:r>
            <a:r>
              <a:rPr lang="ko-KR" altLang="en-US" dirty="0"/>
              <a:t>버전을 찾아 “</a:t>
            </a:r>
            <a:r>
              <a:rPr lang="en-US" altLang="ko-KR" dirty="0"/>
              <a:t>JDK Download”</a:t>
            </a:r>
            <a:r>
              <a:rPr lang="ko-KR" altLang="en-US" dirty="0"/>
              <a:t>를 선택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2-1 </a:t>
            </a:r>
            <a:r>
              <a:rPr lang="ko-KR" altLang="en-US" dirty="0"/>
              <a:t>자바 개발 환경 </a:t>
            </a:r>
            <a:r>
              <a:rPr lang="en-US" altLang="ko-KR" dirty="0"/>
              <a:t>: JDK </a:t>
            </a:r>
            <a:r>
              <a:rPr lang="ko-KR" altLang="en-US" dirty="0"/>
              <a:t>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6541" y="2286000"/>
            <a:ext cx="5744452" cy="406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6336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실습 예제 </a:t>
            </a:r>
            <a:r>
              <a:rPr lang="en-US" altLang="ko-KR" dirty="0"/>
              <a:t>2.2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3-1 </a:t>
            </a:r>
            <a:r>
              <a:rPr lang="ko-KR" altLang="en-US" dirty="0"/>
              <a:t>간단한 자바 프로그램과 문자열의 출력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자바 학습을 위한 준비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2057400"/>
            <a:ext cx="6858000" cy="4604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13390724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프로그램 실행 시 값을 입력할 수 있는 방법 중에서 </a:t>
            </a:r>
            <a:r>
              <a:rPr lang="en-US" altLang="ko-KR" dirty="0"/>
              <a:t>Scanner </a:t>
            </a:r>
            <a:r>
              <a:rPr lang="ko-KR" altLang="en-US" dirty="0"/>
              <a:t>라이브러리 클래스를 이용한다</a:t>
            </a:r>
            <a:endParaRPr lang="en-US" altLang="ko-KR" dirty="0"/>
          </a:p>
          <a:p>
            <a:pPr>
              <a:lnSpc>
                <a:spcPct val="125000"/>
              </a:lnSpc>
            </a:pPr>
            <a:r>
              <a:rPr lang="ko-KR" altLang="en-US" dirty="0"/>
              <a:t>실습 예제 </a:t>
            </a:r>
            <a:r>
              <a:rPr lang="en-US" altLang="ko-KR" dirty="0"/>
              <a:t>2.3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프로그램에 값을 입력하기 위한 방법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자바 학습을 위한 준비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2819400"/>
            <a:ext cx="7121741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9076669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프로그램을 실행시키고 </a:t>
            </a:r>
            <a:r>
              <a:rPr lang="en-US" altLang="ko-KR" dirty="0"/>
              <a:t>Console </a:t>
            </a:r>
            <a:r>
              <a:rPr lang="ko-KR" altLang="en-US" dirty="0"/>
              <a:t>창에서 데이터를 입력한다</a:t>
            </a:r>
            <a:endParaRPr lang="en-US" altLang="ko-KR" dirty="0"/>
          </a:p>
          <a:p>
            <a:pPr>
              <a:lnSpc>
                <a:spcPct val="125000"/>
              </a:lnSpc>
            </a:pP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프로그램에 값을 입력하기 위한 방법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자바 학습을 위한 준비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003073"/>
            <a:ext cx="6477000" cy="45501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2380532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04800" y="1143000"/>
            <a:ext cx="9220200" cy="528024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실습 예제 </a:t>
            </a:r>
            <a:r>
              <a:rPr lang="en-US" altLang="ko-KR" dirty="0"/>
              <a:t>2.4 : Scanner </a:t>
            </a:r>
            <a:r>
              <a:rPr lang="ko-KR" altLang="en-US" dirty="0"/>
              <a:t>클래스의 </a:t>
            </a:r>
            <a:r>
              <a:rPr lang="en-US" altLang="ko-KR" dirty="0" err="1"/>
              <a:t>nextInt</a:t>
            </a:r>
            <a:r>
              <a:rPr lang="en-US" altLang="ko-KR" dirty="0"/>
              <a:t>(), </a:t>
            </a:r>
            <a:r>
              <a:rPr lang="en-US" altLang="ko-KR" dirty="0" err="1"/>
              <a:t>nextDouble</a:t>
            </a:r>
            <a:r>
              <a:rPr lang="en-US" altLang="ko-KR" dirty="0"/>
              <a:t>() </a:t>
            </a:r>
            <a:r>
              <a:rPr lang="ko-KR" altLang="en-US" dirty="0" err="1"/>
              <a:t>메소드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프로그램에 값을 입력하기 위한 방법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자바 학습을 위한 준비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752600"/>
            <a:ext cx="7162800" cy="4579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839731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04800" y="1447800"/>
            <a:ext cx="9220200" cy="497544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실습 예제 </a:t>
            </a:r>
            <a:r>
              <a:rPr lang="en-US" altLang="ko-KR" dirty="0"/>
              <a:t>2.4 : </a:t>
            </a:r>
            <a:r>
              <a:rPr lang="ko-KR" altLang="en-US" dirty="0"/>
              <a:t>실행 결과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프로그램에 값을 입력하기 위한 방법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자바 학습을 위한 준비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133600"/>
            <a:ext cx="7266431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5713994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04800" y="1447800"/>
            <a:ext cx="9220200" cy="497544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실습 예제 </a:t>
            </a:r>
            <a:r>
              <a:rPr lang="en-US" altLang="ko-KR" dirty="0"/>
              <a:t>2.4 : </a:t>
            </a:r>
            <a:r>
              <a:rPr lang="ko-KR" altLang="en-US" dirty="0"/>
              <a:t>실행 시 데이터 입력은 공간으로 구분한다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프로그램에 값을 입력하기 위한 방법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자바 학습을 위한 준비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2057897"/>
            <a:ext cx="6019800" cy="4505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550369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04800" y="1524000"/>
            <a:ext cx="9220200" cy="489924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 err="1"/>
              <a:t>주석문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프로그램의 구조와 동작 방법을 설명하기 위한 부분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프로그램의 실행에는 영향을 미치지 않는다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 err="1"/>
              <a:t>주석문은</a:t>
            </a:r>
            <a:r>
              <a:rPr lang="ko-KR" altLang="en-US" dirty="0"/>
              <a:t> 향후에 다른</a:t>
            </a:r>
            <a:r>
              <a:rPr lang="en-US" altLang="ko-KR" dirty="0"/>
              <a:t> </a:t>
            </a:r>
            <a:r>
              <a:rPr lang="ko-KR" altLang="en-US" dirty="0"/>
              <a:t>개발자가 프로그램을 수정하거나 보완할 때 매우 유용하다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3-3 </a:t>
            </a:r>
            <a:r>
              <a:rPr lang="ko-KR" altLang="en-US" dirty="0"/>
              <a:t>주석문과 프로그램 오류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자바 학습을 위한 준비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687" y="3505200"/>
            <a:ext cx="7972425" cy="2484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492254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04800" y="1447800"/>
            <a:ext cx="9220200" cy="497544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예제 </a:t>
            </a:r>
            <a:r>
              <a:rPr lang="en-US" altLang="ko-KR" dirty="0"/>
              <a:t>2.5 : </a:t>
            </a:r>
            <a:r>
              <a:rPr lang="ko-KR" altLang="en-US" dirty="0" err="1"/>
              <a:t>주석문을</a:t>
            </a:r>
            <a:r>
              <a:rPr lang="ko-KR" altLang="en-US" dirty="0"/>
              <a:t> 사용한 프로그램 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3-3 </a:t>
            </a:r>
            <a:r>
              <a:rPr lang="ko-KR" altLang="en-US" dirty="0"/>
              <a:t>주석문과 프로그램 오류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자바 학습을 위한 준비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  <p:grpSp>
        <p:nvGrpSpPr>
          <p:cNvPr id="11" name="그룹 10"/>
          <p:cNvGrpSpPr/>
          <p:nvPr/>
        </p:nvGrpSpPr>
        <p:grpSpPr>
          <a:xfrm>
            <a:off x="2057400" y="1930082"/>
            <a:ext cx="4249948" cy="4800600"/>
            <a:chOff x="1447800" y="1676400"/>
            <a:chExt cx="4098164" cy="4234130"/>
          </a:xfrm>
        </p:grpSpPr>
        <p:pic>
          <p:nvPicPr>
            <p:cNvPr id="1741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50215" y="5082964"/>
              <a:ext cx="4095749" cy="8275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47800" y="1676400"/>
              <a:ext cx="3938588" cy="35649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46907141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05164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프로그래밍 오류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능숙한 프로그래머도 오류를 피해갈 수는 없다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</a:pPr>
            <a:r>
              <a:rPr lang="ko-KR" altLang="en-US" dirty="0"/>
              <a:t>오류의 종류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컴파일 시간에 발생하는 </a:t>
            </a:r>
            <a:r>
              <a:rPr lang="ko-KR" altLang="en-US" b="1" dirty="0">
                <a:solidFill>
                  <a:srgbClr val="C00000"/>
                </a:solidFill>
              </a:rPr>
              <a:t>구문</a:t>
            </a:r>
            <a:r>
              <a:rPr lang="en-US" altLang="ko-KR" b="1" dirty="0">
                <a:solidFill>
                  <a:srgbClr val="C00000"/>
                </a:solidFill>
              </a:rPr>
              <a:t>(Syntax) </a:t>
            </a:r>
            <a:r>
              <a:rPr lang="ko-KR" altLang="en-US" b="1" dirty="0">
                <a:solidFill>
                  <a:srgbClr val="C00000"/>
                </a:solidFill>
              </a:rPr>
              <a:t>오류 </a:t>
            </a:r>
            <a:r>
              <a:rPr lang="en-US" altLang="ko-KR" dirty="0"/>
              <a:t>: </a:t>
            </a:r>
            <a:r>
              <a:rPr lang="ko-KR" altLang="en-US" dirty="0" err="1"/>
              <a:t>이클립스에</a:t>
            </a:r>
            <a:r>
              <a:rPr lang="ko-KR" altLang="en-US" dirty="0"/>
              <a:t> 의해 오류가 자동 표시된다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실행 시 발생하는 </a:t>
            </a:r>
            <a:r>
              <a:rPr lang="ko-KR" altLang="en-US" b="1" dirty="0">
                <a:solidFill>
                  <a:srgbClr val="C00000"/>
                </a:solidFill>
              </a:rPr>
              <a:t>실행 시간</a:t>
            </a:r>
            <a:r>
              <a:rPr lang="en-US" altLang="ko-KR" b="1" dirty="0">
                <a:solidFill>
                  <a:srgbClr val="C00000"/>
                </a:solidFill>
              </a:rPr>
              <a:t>(Runtime) </a:t>
            </a:r>
            <a:r>
              <a:rPr lang="ko-KR" altLang="en-US" b="1" dirty="0">
                <a:solidFill>
                  <a:srgbClr val="C00000"/>
                </a:solidFill>
              </a:rPr>
              <a:t>오류 </a:t>
            </a:r>
            <a:r>
              <a:rPr lang="en-US" altLang="ko-KR" dirty="0"/>
              <a:t>: </a:t>
            </a:r>
            <a:r>
              <a:rPr lang="ko-KR" altLang="en-US" dirty="0"/>
              <a:t>프로그램 실행 시 </a:t>
            </a:r>
            <a:r>
              <a:rPr lang="en-US" altLang="ko-KR" dirty="0"/>
              <a:t>JVM</a:t>
            </a:r>
            <a:r>
              <a:rPr lang="ko-KR" altLang="en-US" dirty="0"/>
              <a:t>에 의해 오류를 발생시킨다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논리적 문제로 발생하는 </a:t>
            </a:r>
            <a:r>
              <a:rPr lang="ko-KR" altLang="en-US" b="1" dirty="0">
                <a:solidFill>
                  <a:srgbClr val="C00000"/>
                </a:solidFill>
              </a:rPr>
              <a:t>논리</a:t>
            </a:r>
            <a:r>
              <a:rPr lang="en-US" altLang="ko-KR" b="1" dirty="0">
                <a:solidFill>
                  <a:srgbClr val="C00000"/>
                </a:solidFill>
              </a:rPr>
              <a:t>(Logic) </a:t>
            </a:r>
            <a:r>
              <a:rPr lang="ko-KR" altLang="en-US" b="1" dirty="0">
                <a:solidFill>
                  <a:srgbClr val="C00000"/>
                </a:solidFill>
              </a:rPr>
              <a:t>오류 </a:t>
            </a:r>
            <a:r>
              <a:rPr lang="en-US" altLang="ko-KR" dirty="0"/>
              <a:t>: </a:t>
            </a:r>
            <a:r>
              <a:rPr lang="ko-KR" altLang="en-US" dirty="0"/>
              <a:t>프로그래머에 의해 발견되어야 수정할 수 있다 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3-3 </a:t>
            </a:r>
            <a:r>
              <a:rPr lang="ko-KR" altLang="en-US" dirty="0"/>
              <a:t>주석문과 프로그램 오류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자바 학습을 위한 준비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43892589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04800" y="1325160"/>
            <a:ext cx="9220200" cy="509808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프로그래밍 오류 </a:t>
            </a:r>
            <a:r>
              <a:rPr lang="en-US" altLang="ko-KR" dirty="0"/>
              <a:t>: </a:t>
            </a:r>
            <a:r>
              <a:rPr lang="ko-KR" altLang="en-US" dirty="0"/>
              <a:t>구문 오류 </a:t>
            </a:r>
            <a:r>
              <a:rPr lang="en-US" altLang="ko-KR" dirty="0"/>
              <a:t>– </a:t>
            </a:r>
            <a:r>
              <a:rPr lang="ko-KR" altLang="en-US" dirty="0"/>
              <a:t>예제 </a:t>
            </a:r>
            <a:r>
              <a:rPr lang="en-US" altLang="ko-KR" dirty="0"/>
              <a:t>2.6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3-3 </a:t>
            </a:r>
            <a:r>
              <a:rPr lang="ko-KR" altLang="en-US" dirty="0"/>
              <a:t>주석문과 프로그램 오류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자바 학습을 위한 준비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  <p:grpSp>
        <p:nvGrpSpPr>
          <p:cNvPr id="8" name="그룹 7"/>
          <p:cNvGrpSpPr/>
          <p:nvPr/>
        </p:nvGrpSpPr>
        <p:grpSpPr>
          <a:xfrm>
            <a:off x="762000" y="2056448"/>
            <a:ext cx="6477000" cy="2667000"/>
            <a:chOff x="457200" y="1676400"/>
            <a:chExt cx="8410575" cy="3273004"/>
          </a:xfrm>
        </p:grpSpPr>
        <p:pic>
          <p:nvPicPr>
            <p:cNvPr id="1843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10219" y="3311104"/>
              <a:ext cx="8353425" cy="1638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843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57200" y="1676400"/>
              <a:ext cx="8410575" cy="18859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3253" y="4351591"/>
            <a:ext cx="6137447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83958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ko-KR" dirty="0"/>
              <a:t>Step 1 : </a:t>
            </a:r>
            <a:r>
              <a:rPr lang="ko-KR" altLang="en-US" dirty="0"/>
              <a:t>선사의 홈페이지에서 </a:t>
            </a:r>
            <a:r>
              <a:rPr lang="en-US" altLang="ko-KR" dirty="0"/>
              <a:t>JDK</a:t>
            </a:r>
            <a:r>
              <a:rPr lang="ko-KR" altLang="en-US" dirty="0"/>
              <a:t>를 다운받는다</a:t>
            </a:r>
            <a:r>
              <a:rPr lang="en-US" altLang="ko-KR" dirty="0"/>
              <a:t>. 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다음 화면에서 </a:t>
            </a:r>
            <a:r>
              <a:rPr lang="en-US" altLang="ko-KR" dirty="0"/>
              <a:t>Platform</a:t>
            </a:r>
            <a:r>
              <a:rPr lang="ko-KR" altLang="en-US" dirty="0"/>
              <a:t>을 자신의 컴퓨터에 적합한 운영체제를 선택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다음 화면의 아랫부분에서 제공되는 파일</a:t>
            </a:r>
            <a:r>
              <a:rPr lang="en-US" altLang="ko-KR" dirty="0"/>
              <a:t>(jdk-8u251-windows-i586 : </a:t>
            </a:r>
            <a:r>
              <a:rPr lang="ko-KR" altLang="en-US" dirty="0"/>
              <a:t>버전에 따라 이름이 다를 수 있음</a:t>
            </a:r>
            <a:r>
              <a:rPr lang="en-US" altLang="ko-KR" dirty="0"/>
              <a:t>)</a:t>
            </a:r>
            <a:r>
              <a:rPr lang="ko-KR" altLang="en-US" dirty="0"/>
              <a:t>을 다운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2-1 </a:t>
            </a:r>
            <a:r>
              <a:rPr lang="ko-KR" altLang="en-US" dirty="0"/>
              <a:t>자바 개발 환경 </a:t>
            </a:r>
            <a:r>
              <a:rPr lang="en-US" altLang="ko-KR" dirty="0"/>
              <a:t>: JDK </a:t>
            </a:r>
            <a:r>
              <a:rPr lang="ko-KR" altLang="en-US" dirty="0"/>
              <a:t>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885" y="2895600"/>
            <a:ext cx="5348726" cy="378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4118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04800" y="1447800"/>
            <a:ext cx="9220200" cy="497544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프로그래밍 오류 </a:t>
            </a:r>
            <a:r>
              <a:rPr lang="en-US" altLang="ko-KR" dirty="0"/>
              <a:t>: </a:t>
            </a:r>
            <a:r>
              <a:rPr lang="ko-KR" altLang="en-US" dirty="0"/>
              <a:t>구문 오류</a:t>
            </a:r>
            <a:r>
              <a:rPr lang="en-US" altLang="ko-KR" dirty="0"/>
              <a:t>(</a:t>
            </a:r>
            <a:r>
              <a:rPr lang="ko-KR" altLang="en-US" dirty="0"/>
              <a:t>구문 오류는 </a:t>
            </a:r>
            <a:r>
              <a:rPr lang="ko-KR" altLang="en-US" dirty="0" err="1"/>
              <a:t>이클립스에</a:t>
            </a:r>
            <a:r>
              <a:rPr lang="ko-KR" altLang="en-US" dirty="0"/>
              <a:t> 적색으로 표시된다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3-3 </a:t>
            </a:r>
            <a:r>
              <a:rPr lang="ko-KR" altLang="en-US" dirty="0"/>
              <a:t>주석문과 프로그램 오류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자바 학습을 위한 준비</a:t>
            </a: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2209800"/>
            <a:ext cx="6067425" cy="4547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2222204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04800" y="1325160"/>
            <a:ext cx="9448800" cy="509808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프로그래밍 오류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en-US" altLang="ko-KR" dirty="0"/>
              <a:t>0</a:t>
            </a:r>
            <a:r>
              <a:rPr lang="ko-KR" altLang="en-US" dirty="0"/>
              <a:t>으로 나누거나</a:t>
            </a:r>
            <a:r>
              <a:rPr lang="en-US" altLang="ko-KR" dirty="0"/>
              <a:t>, </a:t>
            </a:r>
            <a:r>
              <a:rPr lang="ko-KR" altLang="en-US" dirty="0"/>
              <a:t>배열의 첨자가 벗어났거나</a:t>
            </a:r>
            <a:r>
              <a:rPr lang="en-US" altLang="ko-KR" dirty="0"/>
              <a:t>, </a:t>
            </a:r>
            <a:r>
              <a:rPr lang="ko-KR" altLang="en-US" dirty="0"/>
              <a:t>사용자의 입력 값이 잘못 입력 되었거나  등등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실행 시간 오류는 프로그램을 비 정상적으로 종료 시킨다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3-3 </a:t>
            </a:r>
            <a:r>
              <a:rPr lang="ko-KR" altLang="en-US" dirty="0"/>
              <a:t>주석문과 프로그램 오류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자바 학습을 위한 준비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2743200"/>
            <a:ext cx="7005676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5985364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04800" y="1371600"/>
            <a:ext cx="9448800" cy="505164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실행 시간 오류 메시지 출력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 라인에서 실행 시간 오류 발생하여 프로그램 종료되고 아래와 같은 메시지 출력</a:t>
            </a:r>
            <a:endParaRPr lang="en-US" altLang="ko-KR" dirty="0"/>
          </a:p>
          <a:p>
            <a:pPr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</a:pPr>
            <a:endParaRPr lang="en-US" altLang="ko-KR" dirty="0"/>
          </a:p>
          <a:p>
            <a:pPr lvl="1">
              <a:lnSpc>
                <a:spcPct val="125000"/>
              </a:lnSpc>
            </a:pPr>
            <a:endParaRPr lang="en-US" altLang="ko-KR" dirty="0"/>
          </a:p>
          <a:p>
            <a:pPr lvl="1">
              <a:lnSpc>
                <a:spcPct val="125000"/>
              </a:lnSpc>
            </a:pP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en-US" altLang="ko-KR" dirty="0"/>
              <a:t>3</a:t>
            </a:r>
            <a:r>
              <a:rPr lang="ko-KR" altLang="en-US" dirty="0"/>
              <a:t>번 라인을 수정한 다음 다시 실행시키면 다시 </a:t>
            </a:r>
            <a:r>
              <a:rPr lang="en-US" altLang="ko-KR" dirty="0"/>
              <a:t>4</a:t>
            </a:r>
            <a:r>
              <a:rPr lang="ko-KR" altLang="en-US" dirty="0"/>
              <a:t>번 라인에서 실행 시간 오류 메시지 출력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77645" y="682008"/>
            <a:ext cx="70524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3-3 </a:t>
            </a:r>
            <a:r>
              <a:rPr lang="ko-KR" altLang="en-US" dirty="0"/>
              <a:t>주석문과 프로그램 오류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자바 학습을 위한 준비</a:t>
            </a: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1039" y="2331837"/>
            <a:ext cx="7962900" cy="1565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1039" y="4800600"/>
            <a:ext cx="7751381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9432243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04800" y="1447800"/>
            <a:ext cx="9448800" cy="497544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실행 시간 오류 </a:t>
            </a:r>
            <a:r>
              <a:rPr lang="en-US" altLang="ko-KR" dirty="0"/>
              <a:t>: </a:t>
            </a:r>
            <a:r>
              <a:rPr lang="ko-KR" altLang="en-US" dirty="0" err="1"/>
              <a:t>이클립스의</a:t>
            </a:r>
            <a:r>
              <a:rPr lang="ko-KR" altLang="en-US" dirty="0"/>
              <a:t> 실행 시간 오류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3-3 </a:t>
            </a:r>
            <a:r>
              <a:rPr lang="ko-KR" altLang="en-US" dirty="0"/>
              <a:t>주석문과 프로그램 오류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자바 학습을 위한 준비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2286000"/>
            <a:ext cx="5715000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1976330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04800" y="1447800"/>
            <a:ext cx="9448800" cy="497544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논리 오류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프로그램 작성자의 의도와 다른 결과를 나타내는 오류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프로그램의 실행이 종료되어도 나타나지 않기 때문에 오류로 취급되지 않는 경우도 있지만</a:t>
            </a:r>
            <a:r>
              <a:rPr lang="en-US" altLang="ko-KR" dirty="0"/>
              <a:t>, </a:t>
            </a:r>
            <a:r>
              <a:rPr lang="ko-KR" altLang="en-US" dirty="0"/>
              <a:t>프로그램을 작성한 사람이 의도한 결과를 출력하지 않았기 때문에 오류로 취급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논리 오류는 프로그램 작성자나 수정하는 사람에 의해 발견되어야 한다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3-3 </a:t>
            </a:r>
            <a:r>
              <a:rPr lang="ko-KR" altLang="en-US" dirty="0"/>
              <a:t>주석문과 프로그램 오류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자바 학습을 위한 준비</a:t>
            </a:r>
          </a:p>
        </p:txBody>
      </p:sp>
    </p:spTree>
    <p:extLst>
      <p:ext uri="{BB962C8B-B14F-4D97-AF65-F5344CB8AC3E}">
        <p14:creationId xmlns:p14="http://schemas.microsoft.com/office/powerpoint/2010/main" val="264335480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04800" y="1447800"/>
            <a:ext cx="9448800" cy="4975448"/>
          </a:xfr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논리 오류의 예 </a:t>
            </a:r>
            <a:r>
              <a:rPr lang="en-US" altLang="ko-KR" dirty="0"/>
              <a:t>: </a:t>
            </a:r>
            <a:r>
              <a:rPr lang="ko-KR" altLang="en-US" dirty="0"/>
              <a:t>예제 </a:t>
            </a:r>
            <a:r>
              <a:rPr lang="en-US" altLang="ko-KR" dirty="0"/>
              <a:t>2.8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3-3 </a:t>
            </a:r>
            <a:r>
              <a:rPr lang="ko-KR" altLang="en-US" dirty="0"/>
              <a:t>주석문과 프로그램 오류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자바 학습을 위한 준비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2209800"/>
            <a:ext cx="5715000" cy="458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84067477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04800" y="1447800"/>
            <a:ext cx="9448800" cy="4975448"/>
          </a:xfrm>
        </p:spPr>
        <p:txBody>
          <a:bodyPr>
            <a:noAutofit/>
          </a:bodyPr>
          <a:lstStyle/>
          <a:p>
            <a:r>
              <a:rPr lang="ko-KR" altLang="en-US" dirty="0"/>
              <a:t>자바 프로그램의 형태</a:t>
            </a:r>
          </a:p>
          <a:p>
            <a:pPr>
              <a:buNone/>
            </a:pPr>
            <a:r>
              <a:rPr lang="en-US" altLang="ko-KR" sz="1600" dirty="0">
                <a:solidFill>
                  <a:srgbClr val="002060"/>
                </a:solidFill>
              </a:rPr>
              <a:t>	</a:t>
            </a:r>
            <a:r>
              <a:rPr lang="ko-KR" altLang="en-US" sz="1600" dirty="0">
                <a:solidFill>
                  <a:srgbClr val="002060"/>
                </a:solidFill>
              </a:rPr>
              <a:t>① 자바 응용 프로그램</a:t>
            </a:r>
          </a:p>
          <a:p>
            <a:pPr>
              <a:buNone/>
            </a:pPr>
            <a:r>
              <a:rPr lang="en-US" altLang="ko-KR" sz="1600" dirty="0">
                <a:solidFill>
                  <a:srgbClr val="002060"/>
                </a:solidFill>
              </a:rPr>
              <a:t>	</a:t>
            </a:r>
            <a:r>
              <a:rPr lang="ko-KR" altLang="en-US" sz="1600" dirty="0">
                <a:solidFill>
                  <a:srgbClr val="002060"/>
                </a:solidFill>
              </a:rPr>
              <a:t>② 자바 애플릿</a:t>
            </a:r>
          </a:p>
          <a:p>
            <a:pPr>
              <a:buNone/>
            </a:pPr>
            <a:r>
              <a:rPr lang="en-US" altLang="ko-KR" sz="1600" dirty="0">
                <a:solidFill>
                  <a:srgbClr val="002060"/>
                </a:solidFill>
              </a:rPr>
              <a:t>	</a:t>
            </a:r>
            <a:r>
              <a:rPr lang="ko-KR" altLang="en-US" sz="1600" dirty="0">
                <a:solidFill>
                  <a:srgbClr val="002060"/>
                </a:solidFill>
              </a:rPr>
              <a:t>③ 자바 </a:t>
            </a:r>
            <a:r>
              <a:rPr lang="ko-KR" altLang="en-US" sz="1600" dirty="0" err="1">
                <a:solidFill>
                  <a:srgbClr val="002060"/>
                </a:solidFill>
              </a:rPr>
              <a:t>서블릿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en-US" altLang="ko-KR" sz="1600" dirty="0" err="1">
                <a:solidFill>
                  <a:srgbClr val="002060"/>
                </a:solidFill>
              </a:rPr>
              <a:t>Servlet</a:t>
            </a:r>
            <a:r>
              <a:rPr lang="en-US" altLang="ko-KR" sz="1600" dirty="0">
                <a:solidFill>
                  <a:srgbClr val="002060"/>
                </a:solidFill>
              </a:rPr>
              <a:t>)</a:t>
            </a:r>
          </a:p>
          <a:p>
            <a:pPr>
              <a:buNone/>
            </a:pPr>
            <a:r>
              <a:rPr lang="en-US" altLang="ko-KR" sz="1600" dirty="0">
                <a:solidFill>
                  <a:srgbClr val="002060"/>
                </a:solidFill>
              </a:rPr>
              <a:t>	④ JSP(Java Server Page)</a:t>
            </a:r>
          </a:p>
          <a:p>
            <a:pPr>
              <a:buNone/>
            </a:pPr>
            <a:r>
              <a:rPr lang="en-US" altLang="ko-KR" sz="1600" dirty="0">
                <a:solidFill>
                  <a:srgbClr val="002060"/>
                </a:solidFill>
              </a:rPr>
              <a:t>	</a:t>
            </a:r>
            <a:r>
              <a:rPr lang="ko-KR" altLang="en-US" sz="1600" dirty="0">
                <a:solidFill>
                  <a:srgbClr val="002060"/>
                </a:solidFill>
              </a:rPr>
              <a:t>⑤ 자바 </a:t>
            </a:r>
            <a:r>
              <a:rPr lang="ko-KR" altLang="en-US" sz="1600" dirty="0" err="1">
                <a:solidFill>
                  <a:srgbClr val="002060"/>
                </a:solidFill>
              </a:rPr>
              <a:t>빈스</a:t>
            </a:r>
            <a:r>
              <a:rPr lang="en-US" altLang="ko-KR" sz="1600" dirty="0">
                <a:solidFill>
                  <a:srgbClr val="002060"/>
                </a:solidFill>
              </a:rPr>
              <a:t>(Beans)</a:t>
            </a:r>
          </a:p>
          <a:p>
            <a:r>
              <a:rPr lang="ko-KR" altLang="en-US" dirty="0"/>
              <a:t>학습을 위한 준비</a:t>
            </a:r>
          </a:p>
          <a:p>
            <a:pPr>
              <a:buNone/>
            </a:pPr>
            <a:r>
              <a:rPr lang="en-US" altLang="ko-KR" dirty="0"/>
              <a:t>	</a:t>
            </a:r>
            <a:r>
              <a:rPr lang="ko-KR" altLang="en-US" dirty="0"/>
              <a:t>① 표준 출력</a:t>
            </a:r>
          </a:p>
          <a:p>
            <a:pPr lvl="1"/>
            <a:r>
              <a:rPr lang="en-US" altLang="ko-KR" dirty="0" err="1"/>
              <a:t>System.out.print</a:t>
            </a:r>
            <a:r>
              <a:rPr lang="en-US" altLang="ko-KR" dirty="0"/>
              <a:t>() : </a:t>
            </a:r>
            <a:r>
              <a:rPr lang="ko-KR" altLang="en-US" dirty="0"/>
              <a:t>내용을 모니터로 출력하고 줄을 바꾸지 않습니다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 err="1"/>
              <a:t>System.out.println</a:t>
            </a:r>
            <a:r>
              <a:rPr lang="en-US" altLang="ko-KR" dirty="0"/>
              <a:t>() : </a:t>
            </a:r>
            <a:r>
              <a:rPr lang="ko-KR" altLang="en-US" dirty="0"/>
              <a:t>내용을 모니터로 출력하고 줄을 바꿉니다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dirty="0"/>
              <a:t>	</a:t>
            </a:r>
            <a:r>
              <a:rPr lang="ko-KR" altLang="en-US" dirty="0"/>
              <a:t>② 키보드로부터의 입력</a:t>
            </a:r>
            <a:endParaRPr lang="en-US" altLang="ko-KR" dirty="0"/>
          </a:p>
          <a:p>
            <a:pPr marL="342900" lvl="1" indent="-342900">
              <a:buNone/>
            </a:pPr>
            <a:r>
              <a:rPr lang="en-US" altLang="ko-KR" dirty="0"/>
              <a:t>	 -  </a:t>
            </a:r>
            <a:r>
              <a:rPr lang="en-US" altLang="ko-KR" dirty="0" err="1"/>
              <a:t>java.util.Scanner</a:t>
            </a:r>
            <a:r>
              <a:rPr lang="en-US" altLang="ko-KR" dirty="0"/>
              <a:t> </a:t>
            </a:r>
            <a:r>
              <a:rPr lang="ko-KR" altLang="en-US" dirty="0"/>
              <a:t>클래스를 이용하여 키보드로부터 입력을 받습니다</a:t>
            </a:r>
            <a:r>
              <a:rPr lang="en-US" altLang="ko-KR" dirty="0"/>
              <a:t>. </a:t>
            </a:r>
            <a:r>
              <a:rPr lang="ko-KR" altLang="en-US" dirty="0"/>
              <a:t>한 줄에 여러 개의 </a:t>
            </a:r>
            <a:endParaRPr lang="en-US" altLang="ko-KR" dirty="0"/>
          </a:p>
          <a:p>
            <a:pPr marL="342900" lvl="1" indent="-342900">
              <a:buNone/>
            </a:pPr>
            <a:r>
              <a:rPr lang="en-US" altLang="ko-KR" dirty="0"/>
              <a:t>	    </a:t>
            </a:r>
            <a:r>
              <a:rPr lang="ko-KR" altLang="en-US" dirty="0"/>
              <a:t>데이터를 </a:t>
            </a:r>
            <a:r>
              <a:rPr lang="ko-KR" altLang="en-US" dirty="0" err="1"/>
              <a:t>입력받기</a:t>
            </a:r>
            <a:r>
              <a:rPr lang="ko-KR" altLang="en-US" dirty="0"/>
              <a:t> 위해서는 공간을 </a:t>
            </a:r>
            <a:r>
              <a:rPr lang="ko-KR" altLang="en-US" dirty="0" err="1"/>
              <a:t>구분자로</a:t>
            </a:r>
            <a:r>
              <a:rPr lang="ko-KR" altLang="en-US" dirty="0"/>
              <a:t> 사용합니다</a:t>
            </a:r>
            <a:r>
              <a:rPr lang="en-US" altLang="ko-KR" dirty="0"/>
              <a:t>.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dirty="0"/>
              <a:t> 학습정리</a:t>
            </a:r>
          </a:p>
        </p:txBody>
      </p:sp>
    </p:spTree>
    <p:extLst>
      <p:ext uri="{BB962C8B-B14F-4D97-AF65-F5344CB8AC3E}">
        <p14:creationId xmlns:p14="http://schemas.microsoft.com/office/powerpoint/2010/main" val="144710877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04800" y="1447800"/>
            <a:ext cx="9448800" cy="4975448"/>
          </a:xfrm>
        </p:spPr>
        <p:txBody>
          <a:bodyPr>
            <a:noAutofit/>
          </a:bodyPr>
          <a:lstStyle/>
          <a:p>
            <a:pPr lvl="1"/>
            <a:r>
              <a:rPr lang="en-US" altLang="ko-KR" dirty="0"/>
              <a:t>next() : </a:t>
            </a:r>
            <a:r>
              <a:rPr lang="ko-KR" altLang="en-US" dirty="0"/>
              <a:t>문자열을 </a:t>
            </a:r>
            <a:r>
              <a:rPr lang="ko-KR" altLang="en-US" dirty="0" err="1"/>
              <a:t>입력받는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pPr lvl="1"/>
            <a:r>
              <a:rPr lang="en-US" altLang="ko-KR" dirty="0" err="1"/>
              <a:t>nextInt</a:t>
            </a:r>
            <a:r>
              <a:rPr lang="en-US" altLang="ko-KR" dirty="0"/>
              <a:t>() : </a:t>
            </a:r>
            <a:r>
              <a:rPr lang="ko-KR" altLang="en-US" dirty="0"/>
              <a:t>정수를 </a:t>
            </a:r>
            <a:r>
              <a:rPr lang="ko-KR" altLang="en-US" dirty="0" err="1"/>
              <a:t>입력받는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pPr lvl="1"/>
            <a:r>
              <a:rPr lang="en-US" altLang="ko-KR" dirty="0" err="1"/>
              <a:t>nextDouble</a:t>
            </a:r>
            <a:r>
              <a:rPr lang="en-US" altLang="ko-KR" dirty="0"/>
              <a:t>() : </a:t>
            </a:r>
            <a:r>
              <a:rPr lang="ko-KR" altLang="en-US" dirty="0"/>
              <a:t>실수를 </a:t>
            </a:r>
            <a:r>
              <a:rPr lang="ko-KR" altLang="en-US" dirty="0" err="1"/>
              <a:t>입력받는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pPr>
              <a:buNone/>
            </a:pPr>
            <a:r>
              <a:rPr lang="en-US" altLang="ko-KR" dirty="0"/>
              <a:t>	</a:t>
            </a:r>
            <a:r>
              <a:rPr lang="ko-KR" altLang="en-US" dirty="0"/>
              <a:t>③ 자바의 </a:t>
            </a:r>
            <a:r>
              <a:rPr lang="ko-KR" altLang="en-US" dirty="0" err="1"/>
              <a:t>주석문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자바에서는 </a:t>
            </a:r>
            <a:r>
              <a:rPr lang="en-US" altLang="ko-KR" dirty="0"/>
              <a:t>3</a:t>
            </a:r>
            <a:r>
              <a:rPr lang="ko-KR" altLang="en-US" dirty="0"/>
              <a:t>가지 형태의 </a:t>
            </a:r>
            <a:r>
              <a:rPr lang="ko-KR" altLang="en-US" dirty="0" err="1"/>
              <a:t>주석문이</a:t>
            </a:r>
            <a:r>
              <a:rPr lang="ko-KR" altLang="en-US" dirty="0"/>
              <a:t> 제공되고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/* ........ */ : </a:t>
            </a:r>
            <a:r>
              <a:rPr lang="ko-KR" altLang="en-US" dirty="0"/>
              <a:t>여러 줄의 문장을 주석으로 처리할 수 있습니다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// ........ : </a:t>
            </a:r>
            <a:r>
              <a:rPr lang="ko-KR" altLang="en-US" dirty="0"/>
              <a:t>한 줄의 문장을 주석으로 처리합니다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/** ...... */ : </a:t>
            </a:r>
            <a:r>
              <a:rPr lang="ko-KR" altLang="en-US" dirty="0"/>
              <a:t>여러 줄의 문장을 주석으로 처리하고</a:t>
            </a:r>
            <a:r>
              <a:rPr lang="en-US" altLang="ko-KR" dirty="0"/>
              <a:t>, </a:t>
            </a:r>
            <a:r>
              <a:rPr lang="en-US" altLang="ko-KR" dirty="0" err="1"/>
              <a:t>javadoc</a:t>
            </a:r>
            <a:r>
              <a:rPr lang="en-US" altLang="ko-KR" dirty="0"/>
              <a:t> </a:t>
            </a:r>
            <a:r>
              <a:rPr lang="ko-KR" altLang="en-US" dirty="0"/>
              <a:t>도구에 의해 </a:t>
            </a:r>
            <a:r>
              <a:rPr lang="ko-KR" altLang="en-US" dirty="0" err="1"/>
              <a:t>사양서를</a:t>
            </a:r>
            <a:r>
              <a:rPr lang="ko-KR" altLang="en-US" dirty="0"/>
              <a:t> 만들 수 있는 주석입니다</a:t>
            </a:r>
            <a:r>
              <a:rPr lang="en-US" altLang="ko-KR" dirty="0"/>
              <a:t>.</a:t>
            </a:r>
          </a:p>
          <a:p>
            <a:pPr>
              <a:buNone/>
            </a:pPr>
            <a:r>
              <a:rPr lang="en-US" altLang="ko-KR" dirty="0"/>
              <a:t>	</a:t>
            </a:r>
            <a:r>
              <a:rPr lang="ko-KR" altLang="en-US" dirty="0"/>
              <a:t>④ 자바의 오류</a:t>
            </a:r>
          </a:p>
          <a:p>
            <a:pPr lvl="1"/>
            <a:r>
              <a:rPr lang="ko-KR" altLang="en-US" dirty="0"/>
              <a:t>구문 오류 </a:t>
            </a:r>
            <a:r>
              <a:rPr lang="en-US" altLang="ko-KR" dirty="0"/>
              <a:t>: </a:t>
            </a:r>
            <a:r>
              <a:rPr lang="ko-KR" altLang="en-US" dirty="0"/>
              <a:t>프로그램 구조를 잘못 사용할 때 발생하는 오류로서 쉽게 발견될 수 있습니다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실행 시간 오류 </a:t>
            </a:r>
            <a:r>
              <a:rPr lang="en-US" altLang="ko-KR" dirty="0"/>
              <a:t>: </a:t>
            </a:r>
            <a:r>
              <a:rPr lang="ko-KR" altLang="en-US" dirty="0"/>
              <a:t>실행 시간에 발생하는 오류로서 프로그램이 비정상적으로 종료될 수 있는 오류입니다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논리 오류 </a:t>
            </a:r>
            <a:r>
              <a:rPr lang="en-US" altLang="ko-KR" dirty="0"/>
              <a:t>: </a:t>
            </a:r>
            <a:r>
              <a:rPr lang="ko-KR" altLang="en-US" dirty="0"/>
              <a:t>프로그램의 컴파일과 실행이 오류 없이 수행되지만</a:t>
            </a:r>
            <a:r>
              <a:rPr lang="en-US" altLang="ko-KR" dirty="0"/>
              <a:t>, </a:t>
            </a:r>
            <a:r>
              <a:rPr lang="ko-KR" altLang="en-US" dirty="0"/>
              <a:t>실행 결과가 작성자의 의도와는 다른 결과를 출력하는 오류입니다</a:t>
            </a:r>
            <a:r>
              <a:rPr lang="en-US" altLang="ko-KR" dirty="0"/>
              <a:t>. </a:t>
            </a:r>
            <a:r>
              <a:rPr lang="ko-KR" altLang="en-US" dirty="0"/>
              <a:t>논리 오류는 발견과 수정이 쉽지 않은 오류입니다</a:t>
            </a:r>
            <a:r>
              <a:rPr lang="en-US" altLang="ko-KR" dirty="0"/>
              <a:t>.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§"/>
            </a:pPr>
            <a:r>
              <a:rPr lang="ko-KR" altLang="en-US" dirty="0"/>
              <a:t> 학습정리</a:t>
            </a:r>
          </a:p>
        </p:txBody>
      </p:sp>
    </p:spTree>
    <p:extLst>
      <p:ext uri="{BB962C8B-B14F-4D97-AF65-F5344CB8AC3E}">
        <p14:creationId xmlns:p14="http://schemas.microsoft.com/office/powerpoint/2010/main" val="181055076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ko-KR" dirty="0"/>
              <a:t>Step 2 : </a:t>
            </a:r>
            <a:r>
              <a:rPr lang="ko-KR" altLang="en-US" dirty="0"/>
              <a:t>다운받은 소프트웨어를 실행한다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다운받은 소프트웨어를 더블 클릭하여 설치를 완료한다</a:t>
            </a:r>
            <a:r>
              <a:rPr lang="en-US" altLang="ko-KR" dirty="0"/>
              <a:t>.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2-1 </a:t>
            </a:r>
            <a:r>
              <a:rPr lang="ko-KR" altLang="en-US" dirty="0"/>
              <a:t>자바 개발 환경 </a:t>
            </a:r>
            <a:r>
              <a:rPr lang="en-US" altLang="ko-KR" dirty="0"/>
              <a:t>: JDK </a:t>
            </a:r>
            <a:r>
              <a:rPr lang="ko-KR" altLang="en-US" dirty="0"/>
              <a:t>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438400"/>
            <a:ext cx="410802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6338865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ko-KR" dirty="0"/>
              <a:t>Step 2 : </a:t>
            </a:r>
            <a:r>
              <a:rPr lang="ko-KR" altLang="en-US" dirty="0"/>
              <a:t>다운받은 소프트웨어를 실행한다</a:t>
            </a:r>
            <a:r>
              <a:rPr lang="en-US" altLang="ko-KR" dirty="0"/>
              <a:t>. 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완료되면 일반적으로  “</a:t>
            </a:r>
            <a:r>
              <a:rPr lang="en-US" altLang="ko-KR" dirty="0"/>
              <a:t>C:\Program Files\Java” </a:t>
            </a:r>
            <a:r>
              <a:rPr lang="ko-KR" altLang="en-US" dirty="0"/>
              <a:t>디렉터리에 두 개의 디렉터리가 생성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2-1 </a:t>
            </a:r>
            <a:r>
              <a:rPr lang="ko-KR" altLang="en-US" dirty="0"/>
              <a:t>자바 개발 환경 </a:t>
            </a:r>
            <a:r>
              <a:rPr lang="en-US" altLang="ko-KR" dirty="0"/>
              <a:t>: JDK </a:t>
            </a:r>
            <a:r>
              <a:rPr lang="ko-KR" altLang="en-US" dirty="0"/>
              <a:t>설치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184" y="2667000"/>
            <a:ext cx="7639664" cy="243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298652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 err="1"/>
              <a:t>이클립스</a:t>
            </a:r>
            <a:r>
              <a:rPr lang="en-US" altLang="ko-KR" dirty="0"/>
              <a:t>(Eclipse)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자바 프로그램을 개발하기 위한 통합 개발 환경</a:t>
            </a:r>
            <a:r>
              <a:rPr lang="en-US" altLang="ko-KR" dirty="0"/>
              <a:t>(Integrated Development Environment)</a:t>
            </a:r>
          </a:p>
          <a:p>
            <a:pPr>
              <a:lnSpc>
                <a:spcPct val="125000"/>
              </a:lnSpc>
            </a:pPr>
            <a:r>
              <a:rPr lang="ko-KR" altLang="en-US" dirty="0"/>
              <a:t>자바 프로그램을 개발하기 위한 다양한 도구들이 존재</a:t>
            </a:r>
            <a:endParaRPr lang="en-US" altLang="ko-KR" dirty="0"/>
          </a:p>
          <a:p>
            <a:pPr>
              <a:lnSpc>
                <a:spcPct val="125000"/>
              </a:lnSpc>
            </a:pPr>
            <a:r>
              <a:rPr lang="ko-KR" altLang="en-US" dirty="0"/>
              <a:t>무료로 제공되는 </a:t>
            </a:r>
            <a:r>
              <a:rPr lang="ko-KR" altLang="en-US" dirty="0" err="1"/>
              <a:t>이클립스를</a:t>
            </a:r>
            <a:r>
              <a:rPr lang="ko-KR" altLang="en-US" dirty="0"/>
              <a:t> 가장 많이 사용</a:t>
            </a:r>
            <a:endParaRPr lang="en-US" altLang="ko-KR" dirty="0"/>
          </a:p>
          <a:p>
            <a:pPr>
              <a:lnSpc>
                <a:spcPct val="125000"/>
              </a:lnSpc>
            </a:pP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자바 통합 환경 </a:t>
            </a:r>
            <a:r>
              <a:rPr lang="en-US" altLang="ko-KR" dirty="0"/>
              <a:t>:</a:t>
            </a:r>
            <a:r>
              <a:rPr lang="ko-KR" altLang="en-US" dirty="0" err="1"/>
              <a:t>이클립스의</a:t>
            </a:r>
            <a:r>
              <a:rPr lang="ko-KR" altLang="en-US" dirty="0"/>
              <a:t> 설치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3835241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ko-KR" dirty="0"/>
              <a:t>Step 1 : </a:t>
            </a:r>
            <a:r>
              <a:rPr lang="ko-KR" altLang="en-US" dirty="0" err="1"/>
              <a:t>이클립스</a:t>
            </a:r>
            <a:r>
              <a:rPr lang="ko-KR" altLang="en-US" dirty="0"/>
              <a:t> 홈페이지</a:t>
            </a:r>
            <a:r>
              <a:rPr lang="en-US" altLang="ko-KR" dirty="0"/>
              <a:t>(www.eclipse.org)</a:t>
            </a:r>
            <a:r>
              <a:rPr lang="ko-KR" altLang="en-US" dirty="0"/>
              <a:t>를 방문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오른쪽 상단에 있는 “</a:t>
            </a:r>
            <a:r>
              <a:rPr lang="en-US" altLang="ko-KR" dirty="0"/>
              <a:t>Download Eclipse”</a:t>
            </a:r>
            <a:r>
              <a:rPr lang="ko-KR" altLang="en-US" dirty="0"/>
              <a:t>를 선택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자바 통합 환경 </a:t>
            </a:r>
            <a:r>
              <a:rPr lang="en-US" altLang="ko-KR" dirty="0"/>
              <a:t>:</a:t>
            </a:r>
            <a:r>
              <a:rPr lang="ko-KR" altLang="en-US" dirty="0" err="1"/>
              <a:t>이클립스의</a:t>
            </a:r>
            <a:r>
              <a:rPr lang="ko-KR" altLang="en-US" dirty="0"/>
              <a:t> 설치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자바 프로그램의 실행환경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2362200"/>
            <a:ext cx="5744452" cy="40652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9788725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1925</Words>
  <Application>Microsoft Office PowerPoint</Application>
  <PresentationFormat>A4 용지(210x297mm)</PresentationFormat>
  <Paragraphs>405</Paragraphs>
  <Slides>57</Slides>
  <Notes>57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64" baseType="lpstr">
      <vt:lpstr>굴림</vt:lpstr>
      <vt:lpstr>맑은 고딕</vt:lpstr>
      <vt:lpstr>Arial</vt:lpstr>
      <vt:lpstr>Arial Black</vt:lpstr>
      <vt:lpstr>Wingdings</vt:lpstr>
      <vt:lpstr>1_디자인 사용자 지정</vt:lpstr>
      <vt:lpstr>Image</vt:lpstr>
      <vt:lpstr>1 자바 프로그램의 형태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2 자바 프로그램의 실행환경</vt:lpstr>
      <vt:lpstr>3 자바 학습을 위한 준비</vt:lpstr>
      <vt:lpstr>3 자바 학습을 위한 준비</vt:lpstr>
      <vt:lpstr>3 자바 학습을 위한 준비</vt:lpstr>
      <vt:lpstr>3 자바 학습을 위한 준비</vt:lpstr>
      <vt:lpstr>3 자바 학습을 위한 준비</vt:lpstr>
      <vt:lpstr>3 자바 학습을 위한 준비</vt:lpstr>
      <vt:lpstr>3 자바 학습을 위한 준비</vt:lpstr>
      <vt:lpstr>3 자바 학습을 위한 준비</vt:lpstr>
      <vt:lpstr>3 자바 학습을 위한 준비</vt:lpstr>
      <vt:lpstr>3 자바 학습을 위한 준비</vt:lpstr>
      <vt:lpstr>3 자바 학습을 위한 준비</vt:lpstr>
      <vt:lpstr>3 자바 학습을 위한 준비</vt:lpstr>
      <vt:lpstr>3 자바 학습을 위한 준비</vt:lpstr>
      <vt:lpstr>3 자바 학습을 위한 준비</vt:lpstr>
      <vt:lpstr>3 자바 학습을 위한 준비</vt:lpstr>
      <vt:lpstr>3 자바 학습을 위한 준비</vt:lpstr>
      <vt:lpstr>3 자바 학습을 위한 준비</vt:lpstr>
      <vt:lpstr>3 자바 학습을 위한 준비</vt:lpstr>
      <vt:lpstr>3 자바 학습을 위한 준비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79</cp:revision>
  <cp:lastPrinted>1601-01-01T00:00:00Z</cp:lastPrinted>
  <dcterms:created xsi:type="dcterms:W3CDTF">1601-01-01T00:00:00Z</dcterms:created>
  <dcterms:modified xsi:type="dcterms:W3CDTF">2023-12-26T02:17:04Z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